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76734-AD1A-448D-B9DD-0880D3CF41F4}" type="datetimeFigureOut">
              <a:rPr lang="hu-HU" smtClean="0"/>
              <a:pPr/>
              <a:t>2016.09.06.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F0171-781F-4686-A489-EF94E81493E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5750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7047-C5C3-4E12-A10A-58FD1CAF4F27}" type="datetime1">
              <a:rPr lang="hu-HU" smtClean="0"/>
              <a:pPr/>
              <a:t>2016.09.06.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FDAB-D2F5-475F-ACCD-72749A24A9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B2AB-0FAA-4FD9-89F4-06F4E0E84488}" type="datetime1">
              <a:rPr lang="hu-HU" smtClean="0"/>
              <a:pPr/>
              <a:t>2016.09.06.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FDAB-D2F5-475F-ACCD-72749A24A9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EF4F-374B-40E5-8376-E47E436944F5}" type="datetime1">
              <a:rPr lang="hu-HU" smtClean="0"/>
              <a:pPr/>
              <a:t>2016.09.06.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FDAB-D2F5-475F-ACCD-72749A24A9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3F65-4821-45D7-9811-55DC25591D43}" type="datetime1">
              <a:rPr lang="hu-HU" smtClean="0"/>
              <a:pPr/>
              <a:t>2016.09.06.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FDAB-D2F5-475F-ACCD-72749A24A9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FBE-D1EF-4B19-B073-767A8633FD7C}" type="datetime1">
              <a:rPr lang="hu-HU" smtClean="0"/>
              <a:pPr/>
              <a:t>2016.09.06.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FDAB-D2F5-475F-ACCD-72749A24A9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41B5-4D7E-4DF0-873C-99DD88E3187D}" type="datetime1">
              <a:rPr lang="hu-HU" smtClean="0"/>
              <a:pPr/>
              <a:t>2016.09.06.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FDAB-D2F5-475F-ACCD-72749A24A9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F8D1-10B0-4E4A-AC08-FCD8124312FC}" type="datetime1">
              <a:rPr lang="hu-HU" smtClean="0"/>
              <a:pPr/>
              <a:t>2016.09.06.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FDAB-D2F5-475F-ACCD-72749A24A9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A51-96E8-45E0-9105-44D4EE1D1006}" type="datetime1">
              <a:rPr lang="hu-HU" smtClean="0"/>
              <a:pPr/>
              <a:t>2016.09.06.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FDAB-D2F5-475F-ACCD-72749A24A9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307A-D62C-4E7A-9650-F3C37C0247F8}" type="datetime1">
              <a:rPr lang="hu-HU" smtClean="0"/>
              <a:pPr/>
              <a:t>2016.09.06.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FDAB-D2F5-475F-ACCD-72749A24A9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5FE4-F974-46B6-A268-4D841D071BD1}" type="datetime1">
              <a:rPr lang="hu-HU" smtClean="0"/>
              <a:pPr/>
              <a:t>2016.09.06.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FDAB-D2F5-475F-ACCD-72749A24A9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E1C8-C909-4A13-923F-E389E5A4E65F}" type="datetime1">
              <a:rPr lang="hu-HU" smtClean="0"/>
              <a:pPr/>
              <a:t>2016.09.06.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FDAB-D2F5-475F-ACCD-72749A24A9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558DE-246C-4949-9483-7209A0452237}" type="datetime1">
              <a:rPr lang="hu-HU" smtClean="0"/>
              <a:pPr/>
              <a:t>2016.09.06.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1FDAB-D2F5-475F-ACCD-72749A24A9E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kwqhoYS90M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2016224"/>
          </a:xfrm>
          <a:ln w="28575"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sz="8800" dirty="0" smtClean="0"/>
              <a:t>A FOSZFOR</a:t>
            </a:r>
            <a:br>
              <a:rPr lang="hu-HU" sz="8800" dirty="0" smtClean="0"/>
            </a:br>
            <a:r>
              <a:rPr lang="hu-HU" sz="8800" dirty="0" smtClean="0"/>
              <a:t>ÉS VEGYÜLETEI</a:t>
            </a:r>
            <a:endParaRPr lang="hu-HU" sz="8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FDAB-D2F5-475F-ACCD-72749A24A9EF}" type="slidenum">
              <a:rPr lang="hu-HU" smtClean="0"/>
              <a:pPr/>
              <a:t>1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Készítette: Kothencz Edit</a:t>
            </a:r>
            <a:endParaRPr lang="hu-HU" dirty="0"/>
          </a:p>
        </p:txBody>
      </p:sp>
      <p:pic>
        <p:nvPicPr>
          <p:cNvPr id="13314" name="Picture 2" descr="Képtalálat a következőre: „irinyi jános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996952"/>
            <a:ext cx="2381250" cy="288032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140968"/>
            <a:ext cx="3517176" cy="2232248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13319" name="Picture 7" descr="Képtalálat a következőre: „hennig brand”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588224" y="2996952"/>
            <a:ext cx="2339752" cy="2941403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/>
              <a:t>A foszfor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Vegyjele: P</a:t>
            </a:r>
          </a:p>
          <a:p>
            <a:r>
              <a:rPr lang="hu-HU" dirty="0" smtClean="0"/>
              <a:t>Moláris tömege: M</a:t>
            </a:r>
            <a:r>
              <a:rPr lang="hu-HU" baseline="-25000" dirty="0" smtClean="0"/>
              <a:t>P</a:t>
            </a:r>
            <a:r>
              <a:rPr lang="hu-HU" dirty="0" smtClean="0"/>
              <a:t> = 31 g/mol</a:t>
            </a:r>
          </a:p>
          <a:p>
            <a:r>
              <a:rPr lang="hu-HU" dirty="0" smtClean="0"/>
              <a:t>Helye a periódusos rendszerben: V. főcsoport, 3. periódus</a:t>
            </a:r>
          </a:p>
          <a:p>
            <a:r>
              <a:rPr lang="hu-HU" u="sng" dirty="0" smtClean="0"/>
              <a:t>Módosulatai:</a:t>
            </a:r>
          </a:p>
          <a:p>
            <a:pPr marL="722313" indent="-279400">
              <a:buFont typeface="Wingdings" pitchFamily="2" charset="2"/>
              <a:buChar char="§"/>
            </a:pPr>
            <a:r>
              <a:rPr lang="hu-HU" dirty="0" smtClean="0"/>
              <a:t>Fehér -(sárga)foszfor</a:t>
            </a:r>
          </a:p>
          <a:p>
            <a:pPr marL="722313" indent="-279400">
              <a:buFont typeface="Wingdings" pitchFamily="2" charset="2"/>
              <a:buChar char="§"/>
            </a:pPr>
            <a:r>
              <a:rPr lang="hu-HU" dirty="0" smtClean="0"/>
              <a:t>Vörösfoszfor</a:t>
            </a:r>
          </a:p>
          <a:p>
            <a:pPr marL="722313" indent="-279400">
              <a:buFont typeface="Wingdings" pitchFamily="2" charset="2"/>
              <a:buChar char="§"/>
            </a:pPr>
            <a:r>
              <a:rPr lang="hu-HU" sz="2800" i="1" dirty="0" smtClean="0"/>
              <a:t>Feketefoszfor.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FDAB-D2F5-475F-ACCD-72749A24A9EF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Készítette: </a:t>
            </a:r>
            <a:r>
              <a:rPr lang="hu-HU" dirty="0"/>
              <a:t>K</a:t>
            </a:r>
            <a:r>
              <a:rPr lang="hu-HU" dirty="0" smtClean="0"/>
              <a:t>othencz Edit</a:t>
            </a:r>
            <a:endParaRPr lang="hu-HU" dirty="0"/>
          </a:p>
        </p:txBody>
      </p:sp>
      <p:sp>
        <p:nvSpPr>
          <p:cNvPr id="2052" name="AutoShape 4" descr="Képtalálat a következőre: „fehérfoszfor vörösfoszfor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54" name="AutoShape 6" descr="Képtalálat a következőre: „fehérfoszfor vörösfoszfor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429000"/>
            <a:ext cx="3289548" cy="282901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143000"/>
          </a:xfr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hu-HU" dirty="0" smtClean="0"/>
              <a:t>A </a:t>
            </a:r>
            <a:r>
              <a:rPr lang="hu-HU" dirty="0" smtClean="0">
                <a:solidFill>
                  <a:schemeClr val="bg1"/>
                </a:solidFill>
              </a:rPr>
              <a:t>fehér</a:t>
            </a:r>
            <a:r>
              <a:rPr lang="hu-HU" dirty="0" smtClean="0"/>
              <a:t> – és </a:t>
            </a:r>
            <a:r>
              <a:rPr lang="hu-HU" dirty="0" smtClean="0">
                <a:solidFill>
                  <a:srgbClr val="C00000"/>
                </a:solidFill>
              </a:rPr>
              <a:t>vörösfoszfor</a:t>
            </a:r>
            <a:r>
              <a:rPr lang="hu-HU" dirty="0" smtClean="0"/>
              <a:t> összehasonlítása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868843"/>
              </p:ext>
            </p:extLst>
          </p:nvPr>
        </p:nvGraphicFramePr>
        <p:xfrm>
          <a:off x="395534" y="1484783"/>
          <a:ext cx="8352929" cy="4968555"/>
        </p:xfrm>
        <a:graphic>
          <a:graphicData uri="http://schemas.openxmlformats.org/drawingml/2006/table">
            <a:tbl>
              <a:tblPr/>
              <a:tblGrid>
                <a:gridCol w="2612335"/>
                <a:gridCol w="2953739"/>
                <a:gridCol w="2786855"/>
              </a:tblGrid>
              <a:tr h="354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cap="small" spc="200" dirty="0">
                          <a:latin typeface="Times New Roman"/>
                          <a:ea typeface="Calibri"/>
                          <a:cs typeface="Times New Roman"/>
                        </a:rPr>
                        <a:t>tulajdonság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cap="small" spc="200">
                          <a:latin typeface="Times New Roman"/>
                          <a:ea typeface="Calibri"/>
                          <a:cs typeface="Times New Roman"/>
                        </a:rPr>
                        <a:t>fehérfoszfor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cap="small" spc="200">
                          <a:latin typeface="Times New Roman"/>
                          <a:ea typeface="Calibri"/>
                          <a:cs typeface="Times New Roman"/>
                        </a:rPr>
                        <a:t>vörösfoszfor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9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cap="small" spc="100" dirty="0">
                          <a:latin typeface="Times New Roman"/>
                          <a:ea typeface="Calibri"/>
                          <a:cs typeface="Times New Roman"/>
                        </a:rPr>
                        <a:t>szín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Calibri"/>
                          <a:cs typeface="Times New Roman"/>
                        </a:rPr>
                        <a:t>színtelen vagy fehér/sárga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Calibri"/>
                          <a:cs typeface="Times New Roman"/>
                        </a:rPr>
                        <a:t>vörös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9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cap="small" spc="100" dirty="0">
                          <a:latin typeface="Times New Roman"/>
                          <a:ea typeface="Calibri"/>
                          <a:cs typeface="Times New Roman"/>
                        </a:rPr>
                        <a:t>rácsa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Calibri"/>
                          <a:cs typeface="Times New Roman"/>
                        </a:rPr>
                        <a:t>molekularács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Calibri"/>
                          <a:cs typeface="Times New Roman"/>
                        </a:rPr>
                        <a:t>atomrács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9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cap="small" spc="100">
                          <a:latin typeface="Times New Roman"/>
                          <a:ea typeface="Calibri"/>
                          <a:cs typeface="Times New Roman"/>
                        </a:rPr>
                        <a:t>gyulladási hőfok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Calibri"/>
                          <a:cs typeface="Times New Roman"/>
                        </a:rPr>
                        <a:t>kb. 60 °C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Calibri"/>
                          <a:cs typeface="Times New Roman"/>
                        </a:rPr>
                        <a:t>kb. 400 °C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7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cap="small" spc="100">
                          <a:latin typeface="Times New Roman"/>
                          <a:ea typeface="Calibri"/>
                          <a:cs typeface="Times New Roman"/>
                        </a:rPr>
                        <a:t>reakciókészsége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Calibri"/>
                          <a:cs typeface="Times New Roman"/>
                        </a:rPr>
                        <a:t>igen reakcióképes, rendkívül gyúlékony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Calibri"/>
                          <a:cs typeface="Times New Roman"/>
                        </a:rPr>
                        <a:t>kevéssé reakcióképes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9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cap="small" spc="100">
                          <a:latin typeface="Times New Roman"/>
                          <a:ea typeface="Calibri"/>
                          <a:cs typeface="Times New Roman"/>
                        </a:rPr>
                        <a:t>oldódása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9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cap="small" spc="100" dirty="0">
                          <a:latin typeface="Times New Roman"/>
                          <a:ea typeface="Calibri"/>
                          <a:cs typeface="Times New Roman"/>
                        </a:rPr>
                        <a:t>vízben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Calibri"/>
                          <a:cs typeface="Times New Roman"/>
                        </a:rPr>
                        <a:t>oldhatatlan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Calibri"/>
                          <a:cs typeface="Times New Roman"/>
                        </a:rPr>
                        <a:t>oldhatatlan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958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cap="small" spc="100" dirty="0">
                          <a:latin typeface="Times New Roman"/>
                          <a:ea typeface="Calibri"/>
                          <a:cs typeface="Times New Roman"/>
                        </a:rPr>
                        <a:t>szerves oldószerekben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cap="small" spc="100" dirty="0">
                          <a:latin typeface="Times New Roman"/>
                          <a:ea typeface="Calibri"/>
                          <a:cs typeface="Times New Roman"/>
                        </a:rPr>
                        <a:t>(pl.: éter, benzol, zsírok, olajok)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Calibri"/>
                          <a:cs typeface="Times New Roman"/>
                        </a:rPr>
                        <a:t>jól oldódik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Calibri"/>
                          <a:cs typeface="Times New Roman"/>
                        </a:rPr>
                        <a:t>oldhatatlan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9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cap="small" spc="100">
                          <a:latin typeface="Times New Roman"/>
                          <a:ea typeface="Calibri"/>
                          <a:cs typeface="Times New Roman"/>
                        </a:rPr>
                        <a:t>élettani hatása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Calibri"/>
                          <a:cs typeface="Times New Roman"/>
                        </a:rPr>
                        <a:t>rendkívül mérgező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Calibri"/>
                          <a:cs typeface="Times New Roman"/>
                        </a:rPr>
                        <a:t>nem mérgező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9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cap="small" spc="100">
                          <a:latin typeface="Times New Roman"/>
                          <a:ea typeface="Calibri"/>
                          <a:cs typeface="Times New Roman"/>
                        </a:rPr>
                        <a:t>felhasználás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Calibri"/>
                          <a:cs typeface="Times New Roman"/>
                        </a:rPr>
                        <a:t>gyújtóbomba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Calibri"/>
                          <a:cs typeface="Times New Roman"/>
                        </a:rPr>
                        <a:t>gyufagyártás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FDAB-D2F5-475F-ACCD-72749A24A9EF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Képtalálat a következőre: „foszfor”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97735" y="2060848"/>
            <a:ext cx="2746265" cy="3528392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/>
              <a:t>A foszfor fontosabb reakciói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88224" y="5661248"/>
            <a:ext cx="2376264" cy="5326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Klikk a rajzra!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16386" name="Picture 2" descr="Képtalálat a következőre: „foszfor égése”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204864"/>
            <a:ext cx="5544616" cy="512274"/>
          </a:xfrm>
          <a:prstGeom prst="rect">
            <a:avLst/>
          </a:prstGeom>
          <a:noFill/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3851920" y="2780928"/>
            <a:ext cx="2736304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u-HU" sz="3200" dirty="0"/>
              <a:t>f</a:t>
            </a:r>
            <a:r>
              <a:rPr kumimoji="0" lang="hu-HU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oszfor-pentaoxid</a:t>
            </a:r>
            <a:endParaRPr kumimoji="0" lang="hu-HU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1691680" y="4797152"/>
            <a:ext cx="432048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u-HU" sz="3200" dirty="0" smtClean="0"/>
              <a:t>foszfor-pentaoxid + víz = foszforsav</a:t>
            </a: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388" name="Picture 4" descr="Képtalálat a következőre: „foszfor égése”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149080"/>
            <a:ext cx="6048671" cy="533525"/>
          </a:xfrm>
          <a:prstGeom prst="rect">
            <a:avLst/>
          </a:prstGeom>
          <a:noFill/>
        </p:spPr>
      </p:pic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FDAB-D2F5-475F-ACCD-72749A24A9EF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11" name="Tartalom helye 2"/>
          <p:cNvSpPr txBox="1">
            <a:spLocks/>
          </p:cNvSpPr>
          <p:nvPr/>
        </p:nvSpPr>
        <p:spPr>
          <a:xfrm>
            <a:off x="609600" y="1752601"/>
            <a:ext cx="8229600" cy="5326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Égése: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/>
          <a:lstStyle/>
          <a:p>
            <a:r>
              <a:rPr lang="hu-HU" u="sng" dirty="0" smtClean="0"/>
              <a:t>A foszforsav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096344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Képlete: H</a:t>
            </a:r>
            <a:r>
              <a:rPr lang="hu-HU" baseline="-25000" dirty="0" smtClean="0"/>
              <a:t>3</a:t>
            </a:r>
            <a:r>
              <a:rPr lang="hu-HU" dirty="0" smtClean="0"/>
              <a:t>PO</a:t>
            </a:r>
            <a:r>
              <a:rPr lang="hu-HU" baseline="-25000" dirty="0" smtClean="0"/>
              <a:t>4</a:t>
            </a:r>
          </a:p>
          <a:p>
            <a:r>
              <a:rPr lang="hu-HU" dirty="0" smtClean="0"/>
              <a:t>Moláris tömege: M</a:t>
            </a:r>
            <a:r>
              <a:rPr lang="hu-HU" baseline="-25000" dirty="0" smtClean="0"/>
              <a:t>H3PO4</a:t>
            </a:r>
            <a:r>
              <a:rPr lang="hu-HU" dirty="0" smtClean="0"/>
              <a:t> = 98 g/mol</a:t>
            </a:r>
          </a:p>
          <a:p>
            <a:r>
              <a:rPr lang="hu-HU" dirty="0" smtClean="0"/>
              <a:t>Nem mérgező,</a:t>
            </a:r>
          </a:p>
          <a:p>
            <a:r>
              <a:rPr lang="hu-HU" dirty="0" smtClean="0"/>
              <a:t>Savanyú ízű anyag,</a:t>
            </a:r>
          </a:p>
          <a:p>
            <a:r>
              <a:rPr lang="hu-HU" dirty="0" smtClean="0"/>
              <a:t>Üdítőitalokat is ízesítenek vele,</a:t>
            </a:r>
          </a:p>
          <a:p>
            <a:r>
              <a:rPr lang="hu-HU" dirty="0" smtClean="0"/>
              <a:t>A háztartásban: vízkő és rozsdafolt eltávolítására használják.</a:t>
            </a:r>
          </a:p>
          <a:p>
            <a:r>
              <a:rPr lang="hu-HU" dirty="0" smtClean="0"/>
              <a:t>Vegyületei a FOSZFÁTOK. </a:t>
            </a:r>
          </a:p>
          <a:p>
            <a:r>
              <a:rPr lang="hu-HU" dirty="0" smtClean="0"/>
              <a:t>Savmaradékionja: FOSZFÁTION = PO</a:t>
            </a:r>
            <a:r>
              <a:rPr lang="hu-HU" baseline="-25000" dirty="0" smtClean="0"/>
              <a:t>4</a:t>
            </a:r>
            <a:r>
              <a:rPr lang="hu-HU" baseline="30000" dirty="0" smtClean="0"/>
              <a:t>3-</a:t>
            </a:r>
            <a:endParaRPr lang="hu-HU" baseline="30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FDAB-D2F5-475F-ACCD-72749A24A9EF}" type="slidenum">
              <a:rPr lang="hu-HU" smtClean="0"/>
              <a:pPr/>
              <a:t>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19458" name="AutoShape 2" descr="Képtalálat a következőre: „foszforsav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9460" name="AutoShape 4" descr="Képtalálat a következőre: „foszforsav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149080"/>
            <a:ext cx="4486175" cy="226047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/>
              <a:t>Fontosabb foszfátok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3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Kalcium-foszfát = Ca</a:t>
            </a:r>
            <a:r>
              <a:rPr lang="hu-HU" baseline="-25000" dirty="0" smtClean="0"/>
              <a:t>3</a:t>
            </a:r>
            <a:r>
              <a:rPr lang="hu-HU" dirty="0" smtClean="0"/>
              <a:t>(PO</a:t>
            </a:r>
            <a:r>
              <a:rPr lang="hu-HU" baseline="-25000" dirty="0" smtClean="0"/>
              <a:t>4</a:t>
            </a:r>
            <a:r>
              <a:rPr lang="hu-HU" dirty="0" smtClean="0"/>
              <a:t>)</a:t>
            </a:r>
            <a:r>
              <a:rPr lang="hu-HU" baseline="-25000" dirty="0" smtClean="0"/>
              <a:t>2</a:t>
            </a:r>
            <a:r>
              <a:rPr lang="hu-HU" dirty="0" smtClean="0"/>
              <a:t>: főként a csontokban található.</a:t>
            </a:r>
          </a:p>
          <a:p>
            <a:r>
              <a:rPr lang="hu-HU" dirty="0" smtClean="0"/>
              <a:t>A </a:t>
            </a:r>
            <a:r>
              <a:rPr lang="hu-HU" b="1" dirty="0" smtClean="0"/>
              <a:t>kalcium-foszfát</a:t>
            </a:r>
            <a:r>
              <a:rPr lang="hu-HU" dirty="0" smtClean="0"/>
              <a:t> természetben nagyobb mennyiségben is előfordul, ebből gyártják a szuperfoszfátot; a legfontosabb foszfortartalmú </a:t>
            </a:r>
            <a:r>
              <a:rPr lang="hu-HU" b="1" dirty="0" smtClean="0"/>
              <a:t>műtrágyát</a:t>
            </a:r>
            <a:r>
              <a:rPr lang="hu-HU" dirty="0" smtClean="0"/>
              <a:t>.</a:t>
            </a:r>
          </a:p>
          <a:p>
            <a:r>
              <a:rPr lang="hu-HU" dirty="0" smtClean="0"/>
              <a:t>Nátrium-foszfát = Na</a:t>
            </a:r>
            <a:r>
              <a:rPr lang="hu-HU" baseline="-25000" dirty="0" smtClean="0"/>
              <a:t>3</a:t>
            </a:r>
            <a:r>
              <a:rPr lang="hu-HU" dirty="0" smtClean="0"/>
              <a:t>PO</a:t>
            </a:r>
            <a:r>
              <a:rPr lang="hu-HU" baseline="-25000" dirty="0" smtClean="0"/>
              <a:t>4</a:t>
            </a:r>
            <a:r>
              <a:rPr lang="hu-HU" dirty="0" smtClean="0"/>
              <a:t>: vízlágyítószer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FDAB-D2F5-475F-ACCD-72749A24A9EF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pic>
        <p:nvPicPr>
          <p:cNvPr id="18434" name="Picture 2" descr="Képtalálat a következőre: „szuperfoszfát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359844"/>
            <a:ext cx="2284454" cy="3015780"/>
          </a:xfrm>
          <a:prstGeom prst="rect">
            <a:avLst/>
          </a:prstGeom>
          <a:noFill/>
        </p:spPr>
      </p:pic>
      <p:pic>
        <p:nvPicPr>
          <p:cNvPr id="18436" name="Picture 4" descr="Képtalálat a következőre: „kalcium-foszfát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221088"/>
            <a:ext cx="2117881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222</Words>
  <Application>Microsoft Office PowerPoint</Application>
  <PresentationFormat>Diavetítés a képernyőre (4:3 oldalarány)</PresentationFormat>
  <Paragraphs>71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A FOSZFOR ÉS VEGYÜLETEI</vt:lpstr>
      <vt:lpstr>A foszfor</vt:lpstr>
      <vt:lpstr>A fehér – és vörösfoszfor összehasonlítása</vt:lpstr>
      <vt:lpstr>A foszfor fontosabb reakciói</vt:lpstr>
      <vt:lpstr>A foszforsav</vt:lpstr>
      <vt:lpstr>Fontosabb foszfátok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FOSZFOR ÉS VEGYÜLETEI</dc:title>
  <dc:creator>Leo</dc:creator>
  <cp:lastModifiedBy>tanar</cp:lastModifiedBy>
  <cp:revision>11</cp:revision>
  <dcterms:created xsi:type="dcterms:W3CDTF">2016-08-28T12:35:57Z</dcterms:created>
  <dcterms:modified xsi:type="dcterms:W3CDTF">2016-09-06T07:25:16Z</dcterms:modified>
</cp:coreProperties>
</file>