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A7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EC740-15B5-4DA5-8C89-D7BA9FB197FB}" type="datetimeFigureOut">
              <a:rPr lang="hu-HU" smtClean="0"/>
              <a:pPr/>
              <a:t>2016. 08. 28.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FA729-344A-432D-ABE1-BE8147EEE3B9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DE3F-AF78-4BF6-82B9-E5DE41842FAD}" type="datetime1">
              <a:rPr lang="hu-HU" smtClean="0"/>
              <a:pPr/>
              <a:t>2016. 08. 28.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készítette: Kothencz Edit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8D35-E7BB-424F-862E-493410C1445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04AA-CF5A-4880-AB1E-D241B56BC419}" type="datetime1">
              <a:rPr lang="hu-HU" smtClean="0"/>
              <a:pPr/>
              <a:t>2016. 08. 28.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készítette: Kothencz Edit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8D35-E7BB-424F-862E-493410C1445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5E88-A8D2-41FB-81A9-759DD290178F}" type="datetime1">
              <a:rPr lang="hu-HU" smtClean="0"/>
              <a:pPr/>
              <a:t>2016. 08. 28.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készítette: Kothencz Edit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8D35-E7BB-424F-862E-493410C1445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0550-CEFC-435B-BBB5-5E69ECF292A7}" type="datetime1">
              <a:rPr lang="hu-HU" smtClean="0"/>
              <a:pPr/>
              <a:t>2016. 08. 28.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készítette: Kothencz Edit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8D35-E7BB-424F-862E-493410C1445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7526-9943-4F0E-89E0-4C8A9E1D067C}" type="datetime1">
              <a:rPr lang="hu-HU" smtClean="0"/>
              <a:pPr/>
              <a:t>2016. 08. 28.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készítette: Kothencz Edit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8D35-E7BB-424F-862E-493410C1445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3D6C-BE8E-4388-9817-566FCD13DDF6}" type="datetime1">
              <a:rPr lang="hu-HU" smtClean="0"/>
              <a:pPr/>
              <a:t>2016. 08. 28.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készítette: Kothencz Edit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8D35-E7BB-424F-862E-493410C1445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70119-98F0-45B2-8D8B-F0D5F506B8B8}" type="datetime1">
              <a:rPr lang="hu-HU" smtClean="0"/>
              <a:pPr/>
              <a:t>2016. 08. 28.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készítette: Kothencz Edit</a:t>
            </a:r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8D35-E7BB-424F-862E-493410C1445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A6C26-542D-4150-819A-FE91F49CD6CB}" type="datetime1">
              <a:rPr lang="hu-HU" smtClean="0"/>
              <a:pPr/>
              <a:t>2016. 08. 28.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készítette: Kothencz Edit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8D35-E7BB-424F-862E-493410C1445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C8E9-0B51-476B-A002-FB925EBD2554}" type="datetime1">
              <a:rPr lang="hu-HU" smtClean="0"/>
              <a:pPr/>
              <a:t>2016. 08. 28.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készítette: Kothencz Edit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8D35-E7BB-424F-862E-493410C1445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013E-2C56-4A07-958B-F884B563999F}" type="datetime1">
              <a:rPr lang="hu-HU" smtClean="0"/>
              <a:pPr/>
              <a:t>2016. 08. 28.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készítette: Kothencz Edit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8D35-E7BB-424F-862E-493410C1445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6970-E986-46C7-A8F2-06CDCB67AAD8}" type="datetime1">
              <a:rPr lang="hu-HU" smtClean="0"/>
              <a:pPr/>
              <a:t>2016. 08. 28.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készítette: Kothencz Edit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8D35-E7BB-424F-862E-493410C1445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FB0D2-DF3C-4142-ACB7-B9941E14D0E9}" type="datetime1">
              <a:rPr lang="hu-HU" smtClean="0"/>
              <a:pPr/>
              <a:t>2016. 08. 28.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dirty="0" smtClean="0"/>
              <a:t>készítette: Kothencz Edit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C8D35-E7BB-424F-862E-493410C1445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3u-N5KhuD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youtube.com/watch?v=6OhnIRtdCF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8800" dirty="0" smtClean="0">
                <a:solidFill>
                  <a:srgbClr val="76A709"/>
                </a:solidFill>
              </a:rPr>
              <a:t>A KLÓR</a:t>
            </a:r>
            <a:endParaRPr lang="hu-HU" sz="8800" dirty="0">
              <a:solidFill>
                <a:srgbClr val="76A709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8D35-E7BB-424F-862E-493410C14453}" type="slidenum">
              <a:rPr lang="hu-HU" smtClean="0"/>
              <a:pPr/>
              <a:t>1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készítette: Kothencz Edit</a:t>
            </a:r>
            <a:endParaRPr lang="hu-HU" dirty="0"/>
          </a:p>
        </p:txBody>
      </p:sp>
      <p:pic>
        <p:nvPicPr>
          <p:cNvPr id="13314" name="Picture 2" descr="Képtalál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20888"/>
            <a:ext cx="3312368" cy="3573065"/>
          </a:xfrm>
          <a:prstGeom prst="rect">
            <a:avLst/>
          </a:prstGeom>
          <a:noFill/>
        </p:spPr>
      </p:pic>
      <p:pic>
        <p:nvPicPr>
          <p:cNvPr id="13318" name="Picture 6" descr="Képtalálat a következőre: „klórmész”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988840"/>
            <a:ext cx="1750807" cy="4104456"/>
          </a:xfrm>
          <a:prstGeom prst="rect">
            <a:avLst/>
          </a:prstGeom>
          <a:noFill/>
        </p:spPr>
      </p:pic>
      <p:pic>
        <p:nvPicPr>
          <p:cNvPr id="13320" name="Picture 8" descr="Képtalálat a következőre: „klór uszoda”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7848" y="3068960"/>
            <a:ext cx="3103068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sng" dirty="0" smtClean="0"/>
              <a:t>A </a:t>
            </a:r>
            <a:r>
              <a:rPr lang="hu-HU" b="1" u="sng" dirty="0" smtClean="0">
                <a:solidFill>
                  <a:srgbClr val="92D050"/>
                </a:solidFill>
              </a:rPr>
              <a:t>klór</a:t>
            </a:r>
            <a:r>
              <a:rPr lang="hu-HU" u="sng" dirty="0" smtClean="0"/>
              <a:t> fontosabb jellemzői I.</a:t>
            </a:r>
            <a:endParaRPr lang="hu-HU" u="sng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Zöldessárga színű,</a:t>
            </a:r>
          </a:p>
          <a:p>
            <a:r>
              <a:rPr lang="hu-HU" dirty="0" smtClean="0"/>
              <a:t>Fojtó szaga köhögésre ingerel,</a:t>
            </a:r>
          </a:p>
          <a:p>
            <a:r>
              <a:rPr lang="hu-HU" dirty="0" smtClean="0"/>
              <a:t>Gáz halmazállapotú,</a:t>
            </a:r>
          </a:p>
          <a:p>
            <a:r>
              <a:rPr lang="hu-HU" dirty="0" smtClean="0"/>
              <a:t>Mérgező,</a:t>
            </a:r>
          </a:p>
          <a:p>
            <a:r>
              <a:rPr lang="hu-HU" dirty="0" smtClean="0"/>
              <a:t>Vízben jól oldódik, vizes oldata a klóros víz,</a:t>
            </a:r>
          </a:p>
          <a:p>
            <a:r>
              <a:rPr lang="hu-HU" dirty="0" smtClean="0"/>
              <a:t>A klór, klóros víz fertőtlenítő, színtelenítő hatású,</a:t>
            </a:r>
          </a:p>
        </p:txBody>
      </p:sp>
      <p:sp>
        <p:nvSpPr>
          <p:cNvPr id="7" name="Tartalom helye 6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1396752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Fontosabb vegyületei: a hypó és a </a:t>
            </a:r>
            <a:r>
              <a:rPr lang="hu-HU" b="1" dirty="0" smtClean="0"/>
              <a:t>klórmész</a:t>
            </a:r>
            <a:r>
              <a:rPr lang="hu-HU" dirty="0" smtClean="0"/>
              <a:t> is fertőtlenít, színtelenít,</a:t>
            </a:r>
          </a:p>
          <a:p>
            <a:endParaRPr lang="hu-HU" dirty="0" smtClean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készítette: Kothencz Edit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8D35-E7BB-424F-862E-493410C14453}" type="slidenum">
              <a:rPr lang="hu-HU" smtClean="0"/>
              <a:pPr/>
              <a:t>2</a:t>
            </a:fld>
            <a:endParaRPr lang="hu-HU" dirty="0"/>
          </a:p>
        </p:txBody>
      </p:sp>
      <p:pic>
        <p:nvPicPr>
          <p:cNvPr id="1026" name="Picture 2" descr="Képtalálat a következőre: „semmelweis ignác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148064" y="2780928"/>
            <a:ext cx="2085140" cy="28803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sp>
        <p:nvSpPr>
          <p:cNvPr id="9" name="Téglalap 8"/>
          <p:cNvSpPr/>
          <p:nvPr/>
        </p:nvSpPr>
        <p:spPr>
          <a:xfrm>
            <a:off x="4283968" y="5733256"/>
            <a:ext cx="40930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hu-HU" sz="2800" dirty="0">
                <a:solidFill>
                  <a:prstClr val="black"/>
                </a:solidFill>
              </a:rPr>
              <a:t>Az „anyák </a:t>
            </a:r>
            <a:r>
              <a:rPr lang="hu-HU" sz="2800" dirty="0" smtClean="0">
                <a:solidFill>
                  <a:prstClr val="black"/>
                </a:solidFill>
              </a:rPr>
              <a:t>megmentője”</a:t>
            </a:r>
            <a:endParaRPr lang="hu-HU" sz="2800" dirty="0">
              <a:solidFill>
                <a:prstClr val="black"/>
              </a:solidFill>
            </a:endParaRPr>
          </a:p>
        </p:txBody>
      </p:sp>
      <p:cxnSp>
        <p:nvCxnSpPr>
          <p:cNvPr id="11" name="Egyenes összekötő nyíllal 10"/>
          <p:cNvCxnSpPr/>
          <p:nvPr/>
        </p:nvCxnSpPr>
        <p:spPr>
          <a:xfrm flipH="1">
            <a:off x="7596336" y="2348880"/>
            <a:ext cx="216024" cy="35283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797152"/>
            <a:ext cx="4627462" cy="1584176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402832" cy="5001419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Vegyjele: Cl, </a:t>
            </a:r>
            <a:r>
              <a:rPr lang="hu-HU" dirty="0" err="1" smtClean="0"/>
              <a:t>M</a:t>
            </a:r>
            <a:r>
              <a:rPr lang="hu-HU" baseline="-25000" dirty="0" err="1" smtClean="0"/>
              <a:t>Cl</a:t>
            </a:r>
            <a:r>
              <a:rPr lang="hu-HU" dirty="0" smtClean="0"/>
              <a:t>=35,5 g/mol</a:t>
            </a:r>
          </a:p>
          <a:p>
            <a:r>
              <a:rPr lang="hu-HU" dirty="0" smtClean="0"/>
              <a:t>Képlete: Cl</a:t>
            </a:r>
            <a:r>
              <a:rPr lang="hu-HU" baseline="-25000" dirty="0" smtClean="0"/>
              <a:t>2</a:t>
            </a:r>
            <a:r>
              <a:rPr lang="hu-HU" dirty="0" smtClean="0"/>
              <a:t>, </a:t>
            </a:r>
            <a:r>
              <a:rPr lang="hu-HU" dirty="0" err="1" smtClean="0"/>
              <a:t>M</a:t>
            </a:r>
            <a:r>
              <a:rPr lang="hu-HU" baseline="-25000" dirty="0" err="1" smtClean="0"/>
              <a:t>Cl</a:t>
            </a:r>
            <a:r>
              <a:rPr lang="hu-HU" dirty="0" smtClean="0"/>
              <a:t>=71 g/mol </a:t>
            </a:r>
            <a:endParaRPr lang="hu-HU" baseline="-25000" dirty="0" smtClean="0"/>
          </a:p>
          <a:p>
            <a:r>
              <a:rPr lang="hu-HU" dirty="0" smtClean="0"/>
              <a:t>VII. főcsoport 3. periódusában található</a:t>
            </a:r>
          </a:p>
          <a:p>
            <a:r>
              <a:rPr lang="hu-HU" dirty="0" smtClean="0"/>
              <a:t>Hét (7) külső elektronja van, </a:t>
            </a:r>
          </a:p>
          <a:p>
            <a:r>
              <a:rPr lang="hu-HU" dirty="0" smtClean="0"/>
              <a:t>Rendkívül reakcióképes elem,</a:t>
            </a:r>
          </a:p>
          <a:p>
            <a:r>
              <a:rPr lang="hu-HU" dirty="0" smtClean="0"/>
              <a:t>A legtöbb fémmel hevesen, tűztünemény közben kloridokká vegyül, 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készítette: Kothencz Edit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8D35-E7BB-424F-862E-493410C14453}" type="slidenum">
              <a:rPr lang="hu-HU" smtClean="0"/>
              <a:pPr/>
              <a:t>3</a:t>
            </a:fld>
            <a:endParaRPr lang="hu-HU" dirty="0"/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u="sng" dirty="0" smtClean="0"/>
              <a:t>A </a:t>
            </a:r>
            <a:r>
              <a:rPr lang="hu-HU" b="1" u="sng" dirty="0" smtClean="0">
                <a:solidFill>
                  <a:srgbClr val="92D050"/>
                </a:solidFill>
              </a:rPr>
              <a:t>klór</a:t>
            </a:r>
            <a:r>
              <a:rPr lang="hu-HU" u="sng" dirty="0" smtClean="0"/>
              <a:t> fontosabb jellemzői II.</a:t>
            </a:r>
            <a:endParaRPr lang="hu-HU" u="sng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124744"/>
            <a:ext cx="3125341" cy="1333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89" name="Picture 5" descr="Képtalálat a következőre: „klór atom”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2636912"/>
            <a:ext cx="3024336" cy="124154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sng" dirty="0" smtClean="0"/>
              <a:t>A </a:t>
            </a:r>
            <a:r>
              <a:rPr lang="hu-HU" b="1" u="sng" dirty="0" smtClean="0">
                <a:solidFill>
                  <a:srgbClr val="92D050"/>
                </a:solidFill>
              </a:rPr>
              <a:t>klór</a:t>
            </a:r>
            <a:r>
              <a:rPr lang="hu-HU" u="sng" dirty="0" smtClean="0"/>
              <a:t> fontosabb reakciói I.</a:t>
            </a:r>
            <a:endParaRPr lang="hu-HU" u="sng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47248" cy="2260848"/>
          </a:xfrm>
        </p:spPr>
        <p:txBody>
          <a:bodyPr/>
          <a:lstStyle/>
          <a:p>
            <a:r>
              <a:rPr lang="hu-HU" dirty="0" smtClean="0"/>
              <a:t>A klóros víz állás közben elszíntelenedik, mert a vízben oldott klór a vízzel sósav és hipoklórossav keletkezése közben reagál: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készítette: Kothencz Edit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8D35-E7BB-424F-862E-493410C14453}" type="slidenum">
              <a:rPr lang="hu-HU" smtClean="0"/>
              <a:pPr/>
              <a:t>4</a:t>
            </a:fld>
            <a:endParaRPr lang="hu-HU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212976"/>
            <a:ext cx="8735022" cy="102145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Fémekkel: fém-kloridok</a:t>
            </a:r>
            <a:r>
              <a:rPr lang="hu-HU" dirty="0"/>
              <a:t> </a:t>
            </a:r>
            <a:r>
              <a:rPr lang="hu-HU" dirty="0" smtClean="0"/>
              <a:t>keletkezése. </a:t>
            </a:r>
          </a:p>
          <a:p>
            <a:r>
              <a:rPr lang="hu-HU" dirty="0" smtClean="0">
                <a:hlinkClick r:id="rId2"/>
              </a:rPr>
              <a:t>Kísérlet: Na+Cl</a:t>
            </a:r>
            <a:r>
              <a:rPr lang="hu-HU" baseline="-25000" dirty="0" smtClean="0">
                <a:hlinkClick r:id="rId2"/>
              </a:rPr>
              <a:t>2</a:t>
            </a:r>
            <a:endParaRPr lang="hu-HU" baseline="-25000" dirty="0" smtClean="0"/>
          </a:p>
          <a:p>
            <a:pPr algn="ctr">
              <a:buNone/>
            </a:pPr>
            <a:r>
              <a:rPr lang="hu-HU" dirty="0" smtClean="0"/>
              <a:t>2 Fe(III) + 3 Cl</a:t>
            </a:r>
            <a:r>
              <a:rPr lang="hu-HU" baseline="-25000" dirty="0" smtClean="0"/>
              <a:t>2 </a:t>
            </a:r>
            <a:r>
              <a:rPr lang="hu-HU" dirty="0" smtClean="0"/>
              <a:t>= 2 FeCl</a:t>
            </a:r>
            <a:r>
              <a:rPr lang="hu-HU" baseline="-25000" dirty="0" smtClean="0"/>
              <a:t>3</a:t>
            </a:r>
          </a:p>
          <a:p>
            <a:pPr algn="ctr">
              <a:buNone/>
            </a:pPr>
            <a:r>
              <a:rPr lang="hu-HU" dirty="0" smtClean="0"/>
              <a:t>	</a:t>
            </a:r>
            <a:r>
              <a:rPr lang="hu-HU" sz="1700" dirty="0" smtClean="0"/>
              <a:t>                                                </a:t>
            </a:r>
            <a:r>
              <a:rPr lang="hu-HU" sz="1700" b="1" dirty="0" smtClean="0"/>
              <a:t>vörösbarna szín</a:t>
            </a:r>
          </a:p>
          <a:p>
            <a:pPr algn="ctr">
              <a:buNone/>
            </a:pPr>
            <a:endParaRPr lang="hu-HU" b="1" dirty="0" smtClean="0"/>
          </a:p>
          <a:p>
            <a:pPr algn="ctr">
              <a:buNone/>
            </a:pPr>
            <a:r>
              <a:rPr lang="hu-HU" dirty="0" smtClean="0"/>
              <a:t>2 Na + Cl</a:t>
            </a:r>
            <a:r>
              <a:rPr lang="hu-HU" baseline="-25000" dirty="0" smtClean="0"/>
              <a:t>2</a:t>
            </a:r>
            <a:r>
              <a:rPr lang="hu-HU" dirty="0" smtClean="0"/>
              <a:t> = 2 NaCl</a:t>
            </a:r>
          </a:p>
          <a:p>
            <a:pPr algn="ctr">
              <a:lnSpc>
                <a:spcPct val="110000"/>
              </a:lnSpc>
              <a:buNone/>
            </a:pPr>
            <a:r>
              <a:rPr lang="hu-HU" sz="1700" b="1" dirty="0" smtClean="0"/>
              <a:t>                                             fehér „szín”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Hidrogénnel: hidrogén-klorid keletkezése</a:t>
            </a:r>
          </a:p>
          <a:p>
            <a:pPr algn="ctr">
              <a:buNone/>
            </a:pPr>
            <a:r>
              <a:rPr lang="hu-HU" dirty="0" smtClean="0"/>
              <a:t>H</a:t>
            </a:r>
            <a:r>
              <a:rPr lang="hu-HU" baseline="-25000" dirty="0" smtClean="0"/>
              <a:t>2</a:t>
            </a:r>
            <a:r>
              <a:rPr lang="hu-HU" dirty="0" smtClean="0"/>
              <a:t> + Cl</a:t>
            </a:r>
            <a:r>
              <a:rPr lang="hu-HU" baseline="-25000" dirty="0" smtClean="0"/>
              <a:t>2</a:t>
            </a:r>
            <a:r>
              <a:rPr lang="hu-HU" dirty="0" smtClean="0"/>
              <a:t> = 2 HCl</a:t>
            </a:r>
          </a:p>
          <a:p>
            <a:pPr algn="ctr">
              <a:buNone/>
            </a:pPr>
            <a:r>
              <a:rPr lang="hu-HU" sz="1600" b="1" dirty="0" smtClean="0"/>
              <a:t>                                        hidrogén-klorid</a:t>
            </a:r>
          </a:p>
          <a:p>
            <a:pPr algn="ctr">
              <a:buNone/>
            </a:pPr>
            <a:endParaRPr lang="hu-HU" sz="1600" b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készítette: Kothencz Edit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8D35-E7BB-424F-862E-493410C14453}" type="slidenum">
              <a:rPr lang="hu-HU" smtClean="0"/>
              <a:pPr/>
              <a:t>5</a:t>
            </a:fld>
            <a:endParaRPr lang="hu-HU" dirty="0"/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u="sng" dirty="0" smtClean="0"/>
              <a:t>A </a:t>
            </a:r>
            <a:r>
              <a:rPr lang="hu-HU" b="1" u="sng" dirty="0" smtClean="0">
                <a:solidFill>
                  <a:srgbClr val="92D050"/>
                </a:solidFill>
              </a:rPr>
              <a:t>klór</a:t>
            </a:r>
            <a:r>
              <a:rPr lang="hu-HU" u="sng" dirty="0" smtClean="0"/>
              <a:t> fontosabb reakciói II.</a:t>
            </a:r>
            <a:endParaRPr lang="hu-H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u="sng" dirty="0" smtClean="0"/>
              <a:t>Előfordulása, felhasználása</a:t>
            </a:r>
            <a:br>
              <a:rPr lang="hu-HU" u="sng" dirty="0" smtClean="0"/>
            </a:br>
            <a:r>
              <a:rPr lang="hu-HU" u="sng" dirty="0" smtClean="0"/>
              <a:t>előállatása </a:t>
            </a:r>
            <a:endParaRPr lang="hu-HU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3196951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A természetben elemi állapotban csak vulkáni gázokban fordul elő.</a:t>
            </a:r>
          </a:p>
          <a:p>
            <a:r>
              <a:rPr lang="hu-HU" dirty="0" smtClean="0"/>
              <a:t>Felhasználása: színtelenítés, fertőtlenítés, fehérítés.</a:t>
            </a:r>
          </a:p>
          <a:p>
            <a:r>
              <a:rPr lang="hu-HU" dirty="0" smtClean="0"/>
              <a:t>Laboratóriumban: kálium-permanganát és sósav vegyítésével állítják elő</a:t>
            </a:r>
            <a:r>
              <a:rPr lang="hu-HU" dirty="0" smtClean="0"/>
              <a:t>. </a:t>
            </a:r>
            <a:r>
              <a:rPr lang="hu-HU" dirty="0" smtClean="0">
                <a:hlinkClick r:id="rId2"/>
              </a:rPr>
              <a:t>kísérlet</a:t>
            </a:r>
            <a:endParaRPr lang="hu-HU" dirty="0" smtClean="0"/>
          </a:p>
          <a:p>
            <a:r>
              <a:rPr lang="hu-HU" dirty="0" smtClean="0"/>
              <a:t>Iparban: konyhasóból állítják elő, a konyhasó oldatának vagy olvadékának elektromos bontásával(elektrolízisével).</a:t>
            </a:r>
          </a:p>
          <a:p>
            <a:endParaRPr lang="hu-HU" dirty="0" smtClean="0"/>
          </a:p>
          <a:p>
            <a:pPr>
              <a:buNone/>
            </a:pPr>
            <a:endParaRPr lang="hu-HU" dirty="0" smtClean="0"/>
          </a:p>
          <a:p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készítette: Kothencz Edit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8D35-E7BB-424F-862E-493410C14453}" type="slidenum">
              <a:rPr lang="hu-HU" smtClean="0"/>
              <a:pPr/>
              <a:t>6</a:t>
            </a:fld>
            <a:endParaRPr lang="hu-HU" dirty="0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581128"/>
            <a:ext cx="5197434" cy="102846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41" name="Picture 9" descr="Képtalálat a következőre: „klór”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501008"/>
            <a:ext cx="2833755" cy="296211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cxnSp>
        <p:nvCxnSpPr>
          <p:cNvPr id="14" name="Egyenes összekötő nyíllal 13"/>
          <p:cNvCxnSpPr/>
          <p:nvPr/>
        </p:nvCxnSpPr>
        <p:spPr>
          <a:xfrm>
            <a:off x="827584" y="3284984"/>
            <a:ext cx="0" cy="15121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Ív 21"/>
          <p:cNvSpPr/>
          <p:nvPr/>
        </p:nvSpPr>
        <p:spPr>
          <a:xfrm>
            <a:off x="6444208" y="2636912"/>
            <a:ext cx="2304256" cy="2232248"/>
          </a:xfrm>
          <a:prstGeom prst="arc">
            <a:avLst>
              <a:gd name="adj1" fmla="val 16221893"/>
              <a:gd name="adj2" fmla="val 558395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sng" dirty="0" smtClean="0"/>
              <a:t>A </a:t>
            </a:r>
            <a:r>
              <a:rPr lang="hu-HU" b="1" u="sng" dirty="0" smtClean="0">
                <a:solidFill>
                  <a:srgbClr val="92D050"/>
                </a:solidFill>
              </a:rPr>
              <a:t>klór</a:t>
            </a:r>
            <a:r>
              <a:rPr lang="hu-HU" u="sng" dirty="0" smtClean="0"/>
              <a:t> fontosabb vegyületei</a:t>
            </a:r>
            <a:endParaRPr lang="hu-HU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FeCl</a:t>
            </a:r>
            <a:r>
              <a:rPr lang="hu-HU" baseline="-25000" dirty="0" smtClean="0"/>
              <a:t>3</a:t>
            </a:r>
            <a:r>
              <a:rPr lang="hu-HU" dirty="0" smtClean="0"/>
              <a:t>: vas(III)-klorid</a:t>
            </a:r>
          </a:p>
          <a:p>
            <a:r>
              <a:rPr lang="hu-HU" dirty="0" smtClean="0"/>
              <a:t>NaCl: nátrium-klorid, hétköznapi neve: konyhasó, kősó</a:t>
            </a:r>
          </a:p>
          <a:p>
            <a:r>
              <a:rPr lang="hu-HU" dirty="0" smtClean="0"/>
              <a:t>HCl</a:t>
            </a:r>
            <a:r>
              <a:rPr lang="hu-HU" baseline="-25000" dirty="0" smtClean="0"/>
              <a:t>(g)</a:t>
            </a:r>
            <a:r>
              <a:rPr lang="hu-HU" dirty="0" smtClean="0"/>
              <a:t>: hidrogén-klorid</a:t>
            </a:r>
          </a:p>
          <a:p>
            <a:r>
              <a:rPr lang="hu-HU" dirty="0" smtClean="0"/>
              <a:t>HOCl: hipoklórossav</a:t>
            </a:r>
          </a:p>
          <a:p>
            <a:r>
              <a:rPr lang="hu-HU" dirty="0" smtClean="0"/>
              <a:t>NaOCl: nátrium-hipoklorit, hétköznapi neve: hypó</a:t>
            </a:r>
          </a:p>
          <a:p>
            <a:r>
              <a:rPr lang="hu-HU" dirty="0" smtClean="0"/>
              <a:t>CaClOCl: kalcium-klorid-hipoklorit, hétköznapi neve: klórmész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készítette: Kothencz Edit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8D35-E7BB-424F-862E-493410C14453}" type="slidenum">
              <a:rPr lang="hu-HU" smtClean="0"/>
              <a:pPr/>
              <a:t>7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277</Words>
  <Application>Microsoft Office PowerPoint</Application>
  <PresentationFormat>Diavetítés a képernyőre (4:3 oldalarány)</PresentationFormat>
  <Paragraphs>59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A KLÓR</vt:lpstr>
      <vt:lpstr>A klór fontosabb jellemzői I.</vt:lpstr>
      <vt:lpstr>A klór fontosabb jellemzői II.</vt:lpstr>
      <vt:lpstr>A klór fontosabb reakciói I.</vt:lpstr>
      <vt:lpstr>A klór fontosabb reakciói II.</vt:lpstr>
      <vt:lpstr>Előfordulása, felhasználása előállatása </vt:lpstr>
      <vt:lpstr>A klór fontosabb vegyületei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KLÓR</dc:title>
  <dc:creator>Leo</dc:creator>
  <cp:lastModifiedBy>Leo</cp:lastModifiedBy>
  <cp:revision>13</cp:revision>
  <dcterms:created xsi:type="dcterms:W3CDTF">2016-08-28T07:54:54Z</dcterms:created>
  <dcterms:modified xsi:type="dcterms:W3CDTF">2016-08-28T11:54:04Z</dcterms:modified>
</cp:coreProperties>
</file>