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06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FEF3C-4653-4D4E-927F-29CDBB732BD4}" type="datetimeFigureOut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E601D-4D96-42AC-889F-929A378BB527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484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601D-4D96-42AC-889F-929A378BB527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080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E601D-4D96-42AC-889F-929A378BB527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898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0229-3330-4968-9E25-5681148F11D9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476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DC050-844D-40D6-AF12-5D649E6A12CE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27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238A-AB71-43A5-AE8A-7F7C078E7EB1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602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042FF-EA19-4531-BA94-E7593DF93FD5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534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E3DDB-3A78-4CF4-B2B7-35A15568E382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9267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C18C-8D27-411E-A9EE-B18AB492C623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59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25DE8-737B-41B5-BF56-C296F11FD3EC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986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28FC2-EA98-4F03-A046-0FC33962D95B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772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4883-1D3F-49C2-A7A4-B14A5AFFC0F5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43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DE4D-AFA9-4DAA-A58A-8B3E0C322DD4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2114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F9F-8A58-4BAB-976D-EA9E619E493C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591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58212-C199-4450-8705-CB2C78CC4465}" type="datetime1">
              <a:rPr lang="hu-HU" smtClean="0"/>
              <a:pPr/>
              <a:t>2017.02.11.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Készítette: Kothencz Edit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E0BD9-5EAC-4357-9436-8F9CDFCBF15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41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2503165" cy="250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hu-HU" sz="8000" dirty="0" smtClean="0"/>
              <a:t>A nitrogén </a:t>
            </a:r>
            <a:br>
              <a:rPr lang="hu-HU" sz="8000" dirty="0" smtClean="0"/>
            </a:br>
            <a:r>
              <a:rPr lang="hu-HU" sz="8000" dirty="0" smtClean="0"/>
              <a:t>és </a:t>
            </a:r>
            <a:br>
              <a:rPr lang="hu-HU" sz="8000" dirty="0" smtClean="0"/>
            </a:br>
            <a:r>
              <a:rPr lang="hu-HU" sz="8000" dirty="0" smtClean="0"/>
              <a:t>vegyületei </a:t>
            </a:r>
            <a:endParaRPr lang="hu-HU" sz="8000" dirty="0"/>
          </a:p>
        </p:txBody>
      </p:sp>
      <p:grpSp>
        <p:nvGrpSpPr>
          <p:cNvPr id="6" name="Csoportba foglalás 5"/>
          <p:cNvGrpSpPr/>
          <p:nvPr/>
        </p:nvGrpSpPr>
        <p:grpSpPr>
          <a:xfrm>
            <a:off x="6824250" y="392509"/>
            <a:ext cx="1819275" cy="2961620"/>
            <a:chOff x="7020272" y="332656"/>
            <a:chExt cx="1819275" cy="2961620"/>
          </a:xfrm>
        </p:grpSpPr>
        <p:pic>
          <p:nvPicPr>
            <p:cNvPr id="614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2" y="332656"/>
              <a:ext cx="1819275" cy="2505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Szövegdoboz 3"/>
            <p:cNvSpPr txBox="1"/>
            <p:nvPr/>
          </p:nvSpPr>
          <p:spPr>
            <a:xfrm>
              <a:off x="7164288" y="2924944"/>
              <a:ext cx="13694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dirty="0" smtClean="0"/>
                <a:t>Nobel Alfred</a:t>
              </a:r>
              <a:endParaRPr lang="hu-HU" dirty="0"/>
            </a:p>
          </p:txBody>
        </p:sp>
      </p:grpSp>
      <p:sp>
        <p:nvSpPr>
          <p:cNvPr id="6151" name="AutoShape 7" descr="data:image/jpeg;base64,/9j/4AAQSkZJRgABAQAAAQABAAD/2wCEAAkGBxQTEhUUEhQWFhUXGBQaFxcYGRcYGhsZHBUXFhwXFxcdHCggGBwlHBQUITEiJSkrLi4uFx8zODMsNygtLiwBCgoKDg0OGxAQGywkICQsLCwsLCwsLCwsLCwsLCwsLDQsLCwsLCwsLywsLCwsLCwsLCwsLCwsLCwsLCwsLCwsLP/AABEIAOEA4QMBIgACEQEDEQH/xAAbAAABBQEBAAAAAAAAAAAAAAAAAQIDBAUGB//EAD4QAAEDAQYDBQUHAwQCAwAAAAEAAhEDBBIhMUFRBWFxBiIygZETobHB0RRCUmJykvAjguEHM8LxFUNTY7L/xAAaAQACAwEBAAAAAAAAAAAAAAAAAQIDBAUG/8QAMBEAAgEDAwIEAwkBAQAAAAAAAAECAxExBBIhBUETIlGxMmGBQlJxkaHB0eHwFCP/2gAMAwEAAhEDEQA/APcUIQgAQhCABCEIAEJCVzvFu11GlLaf9V/5fCOrvoqa1enRV5uxKMJSdkjopWdbuO0KXjqNn8IMn0C4K38cr1/E+638LO6PPU+aotoriajrluKUfq/4NcNH95nWWrtuP/VSJ5vMe4LMq9qbU/ItZ+lvzMqtYbE04uIgaarfoWRl2WhpbyGnM5ri1uq6ibtuf049i7wqUOxz7+JWg+KtU8nEfBND6hzqPP8Acfquus7WkdwNG4gJKtkafExp5wsk69R8tskpxXY5UXhk94/uP1UrLXWblWqfuJ+a6IWCn+Bo5xPxyTDwqi7ESPP5KMa01hhvh3Rj0uO2pn/svfqaD/laFn7YPH+5SBG7SR7jPxS1uCfgd6rKtVhLDDhC10+p6mnib9/cPDpT7HX2DtFQq5PunZ/dP0K1QV5a+grFi4lVo+B5A/CcW+hy8l19P154qxv81/BTPR/dZ6Whc3wvtYx8Nqj2bt/unz0XRNeCJBkLvUNVSrq9N39zHOEoO0kOQhC0EAQhCABCEIAEIQgAQhCABCEIAFR4rxWlZ2Xqro2GpOwCp9o+0DLM38VQjus+bth8V5tarS+s81KpLnH0A2A0C5mu6jGh5Y8y9jRRoOfLwa3Ge0lW0S0H2dP8IzP6jr0yWXTopzKanZTXlK+onUluk7s6MYKKshadNTtZCKbVf4dw81XQMAM3fLqsrbbshtpK7KjaD3EXASdhsrdD2tEwQRsV0lGkyk2GDqdT1KiqV0pK3Fyl1L9jIIqk3mkA7OBg+eitUra8eJpB2zB6FTl6RskwFU72C6eRBxF+jJTDxEzLm3TsciOR1VprAPEfIJ/taZwLQevonFN8N2IXXoMZbWHI9R9E+oA8XagBGhCi9jRP3bvTBDLMRjSdI/CfgpWfbkODPtvCLoluIWLVYup+1lubSORWZxWg0i+wzOY25qKdi6EnhnP1Wq7wnj1WzmAbzNWH5HRQVGKu9i10asqb3RdmWSipKzPSuE8Yp2hssOIzacx/jmtFeQ0qz6bg5ji1wyIXf9nO0ba4DH92qBlo7m36L1Wg6oqvkqcS9fX+znV9M4cxwb6EIXYMoIQhAAhIlQAIQhAAsTtPx5tmp4QajpuN/wCR5D3q5xribLPSNR+mDRq52gC8stNpfWqOqVDLnegGgGwC5nUdd4Edsfif6GjT0d7u8DKjnVHl9Rxc5xkkqanSQxina1eRnNvk6a4EY1TtTAFK1UNgS0qckAYkwAt19b2TRTZhGZ3O6i4dZxQ79SCT4AMcN0lrrBxJjFVyusMpk9z+QotM5o9qs01xMJxtCQbS/wC1Tn2m6MNfks72yYK8mCQJy67IyPaXKlrnFMbadziMiomWYnDQ5dVWrsc045pWuSSRqttY+il+1EGQVjMqb+qX7TGCNrFtOhp8RDhDgJVW0uBJIET/ADFZXt9dVZZaAQlO4lCxn1WQSPRQPar9tZheGmfRUiZVsHdXLkyu9irGWmQYIggjCDyV1wUL2q+ErDO47J9ofbj2dQxVaP3jcc9/VdKvHmPLHBzSQ4GQRoV6V2c4yLRTnJ7YDxz3HI/Ver6Zr/FXhzysfP8As5mpobHuWDXQhC7BlEQhCAFSEpVzPbrivsqPs2nv1cByb94/LzVVeqqVNzfYlCLlJJHJ9qeLm01u6f6TCQznu/z+Cz6bVFRbgrDWrxNetKpNyllnYjFRVkPapGpjU5ZWMlantUIUrSoMCzQt72MIa5oIylskgnIFSNtoMteLr95+SY7h5FO+4wXRdGsbn3KO1WO/Ta5rr1Vo7wIjDadUWi+GQduxHbKZbiMVT+1FTWa23hdcAPim1bNjgpRVuJEkMbalKKwcDOu2fkqzqJULrOXZCCMuamoxYF+zcVcw3WG+PwugHyJzV6y8VbVNys267IP+ThoVgsph/dPi2KKdCSQXFrx/ApSpwaFtN61WZ1PBwF0+FwxHRVzTnywUNnt5aDTrsviMHtE+pGIUVLi1wRVY4z4XDONnBVeHLsgVywDBgpwq3TnglFrpvZgQSNQRMbObmqziCN0tvqh5NNpke5UoTbJWOR0Sl2aiotOw0IQoXqdxUblNDIHNU/B+JGz1hUGWThu3UddR0UL1DVC0UqkoSUo5QpRUlZnsFnrNe0OaZa4Ag7g4qRcZ2A4ng6g44iXM6feb5HHzOy7Ne201dV6Smv8AM49SGyTiIhCFoIAV5P2k4j9otL3Dwt7rOg18zJ816F2pt3srNUcDDiLrersPcJPkvLGt2XB6zXxSX4v9jdo4ZkTUirAKrMU7F5yRuJQnAJgKeFUxDhC0rBZiGio4SPuNOvM/lHvVGzxebIvCRLcp5Ky/jbariC65GEHCI0Ci07cEZN4J3CpUdLzKU06ZIabwcBBJdDZ3AGfqmmGw5ta9lLTGW4hJaHtL5e4Fug1HJVpu9yJXt/DJIcwg7ka+W6RlOBirb+IsAhoACy69uxU1vlwNXLNQjZUrVWe7CkBhkXZnl0TDxADH+f8AadQtEnGArIwceWiQ2hYzUMVHtaBi4x4f0nNWRaLPeLW2epVAw9q6oZP6Rl8E7jNhigXh3eJAu6mUlI3KbWlpDhryU1U8t/X6CfJWtjAyKlne66cCx2bTsUxlV5xgGdE+112jDMloJ5GcB1j4rPdaDiJw/mKlGLksD7E9R1J4kyx4yEZ+Y+abRqR5qH7cCO80k/ibr1CiZUnKVbsdrMZoMBc74qdQUJOKtmkbwbhOGoj1yWeWRiMicZjVS+zBiDM5HS7qTso20HOBiNswPSc0OovksF4Fwgt3BxMbSBiRoo2V8iZI+nTB73tLuhDQD1IcctuqqWqnBloddIwvQCfIE4SpqlncMM7+GBDzOWclMtFlc3EgYmMCCZ2gGVNWBfiQWS1mjVZVbmwgxuNR5iR5r12z1g9rXNxDgCDyIkLyG02ZzRJEeYnzE4Lu+wFvv2e4c6Trv9p7zfmP7V3+i17SdP15MmshdKSOmQhC9Gc84j/Ua140qQ5vP/5H/JcgFrds7RftlQfhDWj9oJ95KyWNXjuoVN+ok/nb8uDrUI7aaJAFImgJzQuey0e1SBRgpzVBgStV+hwGy+Kq4ue7GATA6DdZ7CmOr3HT+LDyGfy9Uo7vsikm0XLVwmkwmpSLwIwacR1JVC0vJE6rZp99uUyMSf5h0Cxar7pLT6pQk5PnIkVHucnts+ElXaMawj2jSYyjE/58lbvfZDKdSziNT8uiDLcYiIEK41wOM5eHQD+D4plOniJyPw35p7+ORlrhlkq1D7R1J2I7o0zz2lWON0nNY0vEOcYAOvQbJte3hgE1oogYMBuuJkk4jFYVdjrQ+80vFPR1Rxc6NmzkFGMIye58f7BBXuMNMvcSJiYB5ptWzEYDE6lW7SXNZcpw0b6+SybtST3z11WiF5c3JkrqRGWahNNwMynMruBg3n84g9JV2ysJcHObAGQJn12U23HIFmyC4wXs8456BTh/dLMbx12brjvOCY7NSUQD3cbxi7tOxWRu/ICta2oYJZlPeIA21KS8MW3xcm7eJMRGU/hnBI4U5jGcpAF29OU6jMTuio1rTdcTI8QAkN2HXfZFhB7L2erGzgS1zSQDhOGQ0nmipZfY94XAdLrml0fiAB03R7FogON3UwJhuh5k7KNlJoywJOOEYb9c8E7jI6thDe93Y0deEmdsZJW52BtV20uZpUafVuI915c+abZwA6wrvAqly0Un7Pb6E3T7iVs0lXZWjK/chVjug0esIQhe1OOeP8Wq3rRWO9Sp6Xj8lC0qOo+XOO5J96cvDVuZt/M7UeEicFKHKJpTpVFhkkpwcog5LKTQFljlPWof0rxgScBvufgqbXq4MTDsMMPkq2rAymLeRLRkM4+HoltQFQBzRiBEfEqCpSDczrPX+Qpabi5pc0Q6Rh+XRW2S5iIrEtGToftnP/SZ7RxHew/wpBZZ7xdjppHTkphUaO6cYElTuu3IyqytBk5LT4fxKkQQ4Oa4ZE5O0ACyzVZMAt5TPuhS+xBLTOOv80ROMWvMBafwim5xqOBOO+HkpHvAw0TjasIGAj+Yqq906qnzS+JgK50qOo2Mh/OicFIXACSpYwMzSbpksJ5zCu0zgMCOufmrfDaLqrhdbLZzy9N1JxSyezdngfcdk5VE3teRXKUpXPwLQMTm7YbAbnfRNLk1CGSCvh4e94QcLv6o6abopVoEFpdd9HbT81GU+mWjFwLvyg3fMugwPJMQl8wQRJ3wE8v5okdVMnp9VKxrLxvS0RIBcBGsEx3jGQAxlQVBGo6YSOuxQkCC9ghrox10TLyS8pIZ61/5Ec0q4n7WdgkXqP8AsOZ4BzTmwTOYJn4JWp/EmEV6rYyqVR6VHAfBRhecqq02vmdGPKRK0JNU9rgPv3CcnQTA1OG+XqkcfvM1w1mcsuapsO40DkntbyS0yWHve0aNbuB96dTrY4vqwZIMiT+ozCQXEBTLXUkgYgQSXbEDABK98zekPJyjDzKYShKzuBnutwMAGYiZ58093EWtOd47iVK+w03Zt9MFE/hTdJEThvhryWhOk+GFiK08XLj3BAG5lU/tBdgXECcY+CsusBaCSJ6J9kpvxDHACMcvRWrZFeULDqFnaIBjpmepWiGBVGMIcZxO6usdhks1RtgK7DJNShysUw1uLh0b9ToFVgYtnsxdjkNXHABONGnMAGo7Scp5NGJ80F76hDQJP3WhXjVbZ24EGqc3DJvJv1Vd2RbLLaoszb1QzViGtGTBz5rNfWNQGcTmFRDy90mVq8PoQQVGdoq4krcsyYS+zN29I6annGy2OMcIge0p+HUaj/Cx3VYdegkNgAbgZ9JJKshJSV0SvfAVKRF2Yx55ddlJTY5hvU3tkTNxzXEDm0/RQNeJN4953ePXXyEj0QboAIcC4gRdBw3vGBGqsswJabKniDrpde7znMBdOcXteYUFOzkiSWtbMXnuDROwJOJ6J9xjvE9rTl358IGEQDPRMYxpwc9rSPDewEciRhipX/1gFZZSZi7AOLrwDf3EwU2tRLcDGhkEOHqCnBjSbt5hjwkmGnciYEppZBhpaf0kET1GaAN77E7Yeo+iF2n/AIluw/aEL0//ACHO8c8+7V0blsrCMCQ4f3MBJ/deWdUbAkGRrGh2XVf6h2SKtOp+JhYerTeHqHv/AGrkWd0kgZ5jcLia+ns1El87/mbKEt1NMUsEAgy4mC3GY0x9VK5jRg6sGuwwF4xriRkVA8wZadMOXVIKZEQM8sJlZC0nLDeAfUwzDy5zhEZofRES2ox+hAmR5EKJ2EtjwjI7nRTF17NgYBldkgk6EnolyIlqtaGx7Wk4jKL179OWKje2IggyMeXJDX9zGkNe/edv+GITTTJmATjoCdFGw0ISlvJGsJMAYq4yxgeI47D6pNpZArUwSeamtdiDMvHjeA/mauNa2mL0Y6aplmBxecz8FX4ndYAyzupKQJIAzUxsDi4gYAa6AJtRwaLrPM6lWbk8APJDMBBdqdB0+qbRplzg1olxy+p2CioUXOIaBJOQWjWqCi0sYZcfG7f8o2HxUXxx3E2SVrQyg0tYZefG/wD4t2HxWP7QvOKY+XFWKVOFJJRV+4JFiz0wtSzHyWYwp9S0ZNGZ/krPOLkNm3SqCo4Mk3R4jvyVLi/BnU+803mb6jr9VHZKsCFuWC2GIOI5qnc6b+RW7xwcY5imIbF6NYDJxJ/FOjdfcul4lwFru9Rz1Zoeh0XOVWODiXNgxF3EAD8PlnK1wmpImpKWCO81uF0u3N67js0QZjdMgEYA4YEHHHOR/NE+/GBYHbG8W+sDFMvlploE5chzG8aKaGK5rQSCCSMCcIvZxlprz6Kxwez369Ju72ek4+6VVAgADKfl78V0XYizXrRejBjSfM90fE+i0aWHiVoxXdkKj2wbPQkJEL25xzD7Z2L2llfHipxUb/bN4ebC8ea8vdhMbyvbHCV5DxnhxoVX0oMNPd5sOLT6YTu0rhdYo/DVX4P9jdo55iZmspadd7Zuvc0HMA/DZOcExcS5tBmAww56zun1a7nQXvc6DhJwHOFGSlQBNTtVQCBUfG04eikpV6g8L3tB0a6B7lWarVnZj0UJWQWRabWjWSc3HNT2eSZhVLPSnHQe8qSpaGtwqB5b+X5rPKN3ZAy4bDVqHwODeYjDzVltifElj4OwOWQWfSaH95lW60CYe6fforTOIXm3pPdwOJiPwjHCVCSeCDbHW+pUcIp0nim3ZpPUkxiVj06bnuAbiSrdS0RBbUcN2XnRB2E5Ke0PZRaQwy52boyacQ0fNWJ7VZLka4Ee9tBpa3F58TvkOSyKlS8VHWrSdVPZaOpVijsV3kaHU2bqWUj3aJoIUckhz60CU2gDmcz7lA98mNNVZYYTashFlhVylaCCs72nNSNeVRKNwaOlsVvU1usTKwnJ0YH67rnKNczAkk5AYrcsllrxN0N/U4T7ln8OSflKpJJ3wc7a7K5hukQf5iqrguvt1he9pDmw4ZHAhc1aKJaSCMRor6dS/DyWxlcpuXfdhrHcol5zecP0jAe8uXE2Szmo9rG5uIHvXq1loBjGsGTQB6Beh6LQ3VHUfbj6v+jJrJ2Sj6kiEIXpjnirk+3vDb1MV24OZAef/rJzP6SZ5AuXWJtRgcCCJBBBByIOhVVekqtNwfclCTjJNHilVhGYI65/4TIWzx7g5s9U04cW50jnLNurSYPUHVZN1eOqwlTm4SyjsQkpK6Iy1EKSE1QuSFY1X6TMmjN2fIKvZmSQFfHdmPEc+XJU1JdhDqzg0QNAs28XODdSYUlpfpqpOFU/FUOmA6n/AAoxW2N2BK2xUWvLi0Q0SeZ6ZKrxOoC8MpA3cMBmXEbe5WDiMjnPU5NHPHH0VmmwWcSYNUjPO5Og/NzTUrcvliZLaqdOnSFNzWufEvdmQfwg8lhWirOSktVclVQp0425YJE1koTiVYtFcDAKvSaCQKl67u0kEc8M+iZa+GOpugVL7dCdR1UrJy8zGS08U+sYbKrNrObjcvD8uPuSi1e0ORaG44jM6I2O9+wDqTYzz1VgOULHptorQk02wJg8FT0GFzoHmdANysunWJMDMq3VtV1t0HqdyiVN4QGm/iQpC7REHV+p6HQKn9ucTJeZ6rFq2qckNpvOqktOkuRJHW2HiLtH+pWja2+2bkLwGBGvIrgxZHfiK1OA0Kz6zKdNxvE64gDVx5AfTVVPR75Lw3yJpLk7PsVwrvGs4ZSGzuRifIYeZXZqOhSutAGn8lSL22k06oUlD8/xOVUm5y3CIQhaSsVCEIAy+0PCBaKcYB7TepuOjoiDrdIwPrmAvMrVQIcWlt1zTBacwRp0xwOsgiZlewrne1PZ4Vx7SmP6rRiMr7ce6To4TgT0yK5fUtD40d8PiX6mnT1tjs8Hm91KGYqQ0TnjmQQQQQRhdM4gjIhPo0zIXlpOx08luzMuNn7zsuQTXugKSrqs+2VNAVRFbmIgqPJP89FqVO6wMGYz6lU+FUJfeOIbj56fzktemLnfd4vujbmp1ZJNIGOMUGgHGpH7P84lYld8qe1VpJJVGo9OnF5YrERYSVMyj/hNardngeImIOQmDGGCtk2PAjmwE0S7D0+iiqV5TG1gMSVFRYE7GETJjkoHiCpq1sZUAcwy4YO+sqvUKlFPuMVjsFTtVTFSPcYUVipe0eBvmroq3LEWaDBTZfecXD0H+VSh9Q4Ahqt22HPLnGGDwjkMAm0uJMyAIG6ab+JK79gEpWUNVljgFDUrfwqhaeIY931SUJTC5qVq0YZyYAGJJOAAGpXpnY3gH2enfqD+s8C9+QZhgPvJ1PQLC/0+7JFkWq0jvnGkx2bQfvuGjjoNOuXoK9B0/QqkvEln2Ofqa+7yrAIQhdUyCIQhACoQhAAhCEAc/wBo+zwrTUpACsImcA8DRx0dGTtOi4yzw28XAtLcC1whzXRk4aGCPUFeprH492fp2kSe5UHhqNz6OH328j5ELkdR6XHULdDiXuaaOocOHg87rVcCfRZ7jK1uO8PqUC1tVl3QPbJY7o7Q/lMHac1Dwmx36mPhbi75DzXmpU5ULqas0dCMk1dGrw+yinSDna4xufoFn2uqXEklXuI2kk8lkWqsAMSFkppyd/UCvXeqwEptS1sGbh6qNtqveBrneUD1K3xg0sDRaDoVe12wNzPkh1Bx8Zjk36op0Q0yBjucT6lNKK5YyqXVX5Nujd3yCPsAzeS7rl6K7UKjJlWb324CwtKAIAw2GCC6U04KIOxUbX5AfWdgn8OqXWvfhgIHU4fCVFWxVrh9naKV6pgwOkzrAwHvQ7KPIMOH8MNb+pVwZ91u/MpOJ2uizutEkbfM6KpxPjjqndp91nvI25BQcH4LWtL7lFhccJOTRzc7T4nQFW0tPOcry+iRFySV2VKtQuMbnADnkOZXpvYXsKKd2vamy/AspnJmznjV3LTrlsdkuxVKyAPfFSt+MjBvKmDl+rM8sl1S9BptEoeaf5GCtqN3EQQhC6BlBCEIARCEIAVCEIAEIQgAQhCAIrTZ21Glj2hzXCC0iQRsQuYtvZh1NjhZCCCZuVCdohtTExsHA55hdYhZ9RpaWojtqK5OE5RweJcYtFrY+5VYaJOQgQej8Q/+0rPpcKqVD3yV7xaLOyo0te1r2nNrgHA9QcCuet3YykZNFzqJ2HfZ+x2Q5NLVy63S5wX/AIW+v8munql9pHntLhdKmMQCeaaXzlktzi3Yy2DFgpVB+Vxa4/2uwH7liVuGWinhUoVW8w1zh+5oI965U9HqI8zTNMa0HhkZUb3KB9TQkdMiozWjVVKmyy5K4pA9QmuN1G2uJiRPVWKDC5ZconFXLNwyvU/26NV3MMdH7iIWvYewtsqYuaykPzuBPk1s+8hXU9NVliLISqwjlmPRo3yG4Y/yVFbar7VUFCzsc5jMGtaJJ3e7YE6lekcK7A0mCaz3VTjgP6bceQN4+vkuosVhp0W3KTGsb+FoDR7lu0/SpX3VHb0M1TVr7J5xwD/TVzodanXB/wDGwy48nPyHlPUL0Xh3D6dBgp0WBjBkB8ScyeZVpC7FKhCmvKjHOpKeQQhCuIAhCEACEIQAiEIQAqEIQAJClQgBEIQgAQhCABCEIAEoQhAGVx3w/wA5rzHi/ib+n5lCFjrl1MZw3/c9fgV6T2Z8A6D4IQo0CVY3SkQhbjOCEIQAIQhAAhCEACEIQAIQhAAhCEA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pic>
        <p:nvPicPr>
          <p:cNvPr id="6154" name="Picture 10" descr="https://upload.wikimedia.org/wikipedia/commons/thumb/6/69/Electron_shell_007_Nitrogen_-_no_label.svg/220px-Electron_shell_007_Nitrogen_-_no_label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095500" cy="2095501"/>
          </a:xfrm>
          <a:prstGeom prst="rect">
            <a:avLst/>
          </a:prstGeom>
          <a:noFill/>
        </p:spPr>
      </p:pic>
      <p:pic>
        <p:nvPicPr>
          <p:cNvPr id="6158" name="Picture 14" descr="http://i3.cpcache.com/product/1453076013/7_nitrogen_tile_coaster.jpg?height=460&amp;width=460&amp;qv=9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2149252" cy="21492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251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6863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Forrás:</a:t>
            </a:r>
          </a:p>
          <a:p>
            <a:r>
              <a:rPr lang="hu-HU" dirty="0" err="1" smtClean="0"/>
              <a:t>Kecskés-Kiss-Rozgonyi</a:t>
            </a:r>
            <a:r>
              <a:rPr lang="hu-HU" dirty="0" smtClean="0"/>
              <a:t>: Kémia 8.</a:t>
            </a:r>
          </a:p>
          <a:p>
            <a:r>
              <a:rPr lang="hu-HU" dirty="0" smtClean="0"/>
              <a:t>https://www.mozaweb.hu/Lecke-KEM-Kemia_8-A_saletromsav-100543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31640" y="332656"/>
            <a:ext cx="6264696" cy="752477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 nitrogén főbb jellemzői</a:t>
            </a:r>
            <a:endParaRPr lang="hu-HU" sz="3200" b="1" dirty="0"/>
          </a:p>
        </p:txBody>
      </p:sp>
      <p:sp>
        <p:nvSpPr>
          <p:cNvPr id="4" name="Alcím 3"/>
          <p:cNvSpPr>
            <a:spLocks noGrp="1"/>
          </p:cNvSpPr>
          <p:nvPr>
            <p:ph type="subTitle" idx="1"/>
          </p:nvPr>
        </p:nvSpPr>
        <p:spPr>
          <a:xfrm>
            <a:off x="359531" y="1196752"/>
            <a:ext cx="8712968" cy="5400600"/>
          </a:xfrm>
        </p:spPr>
        <p:txBody>
          <a:bodyPr>
            <a:normAutofit/>
          </a:bodyPr>
          <a:lstStyle/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Vegyjele: N, Moláris tömeg: 14 g/mol,</a:t>
            </a:r>
          </a:p>
          <a:p>
            <a:pPr algn="l"/>
            <a:r>
              <a:rPr lang="hu-HU" sz="2000" dirty="0" smtClean="0">
                <a:solidFill>
                  <a:schemeClr val="tx1"/>
                </a:solidFill>
              </a:rPr>
              <a:t>Képlete: N</a:t>
            </a:r>
            <a:r>
              <a:rPr lang="hu-HU" sz="1600" dirty="0" smtClean="0">
                <a:solidFill>
                  <a:schemeClr val="tx1"/>
                </a:solidFill>
              </a:rPr>
              <a:t>2,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1800" dirty="0" smtClean="0">
                <a:solidFill>
                  <a:schemeClr val="tx1"/>
                </a:solidFill>
              </a:rPr>
              <a:t>Moláris tömege: 28 g/mol,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	Szerkezeti képlete:</a:t>
            </a:r>
          </a:p>
          <a:p>
            <a:pPr algn="l"/>
            <a:endParaRPr lang="hu-HU" sz="1800" dirty="0">
              <a:solidFill>
                <a:schemeClr val="tx1"/>
              </a:solidFill>
            </a:endParaRP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Színe: színtelen,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Szaga:  szagtalan,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Halmazállapota (szobahőmérsékleten): gáz,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A levegő: 78V%-át alkotja,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Közömbös (inaktív) gáz,</a:t>
            </a:r>
          </a:p>
          <a:p>
            <a:pPr algn="l"/>
            <a:r>
              <a:rPr lang="hu-HU" sz="1800" dirty="0">
                <a:solidFill>
                  <a:schemeClr val="tx1"/>
                </a:solidFill>
              </a:rPr>
              <a:t>	</a:t>
            </a:r>
            <a:r>
              <a:rPr lang="hu-HU" sz="1800" dirty="0" smtClean="0">
                <a:solidFill>
                  <a:schemeClr val="tx1"/>
                </a:solidFill>
              </a:rPr>
              <a:t>Csak az elektromos ívfény hőmérsékletén vagy a légkörben a villámlás 	energiájának hatására egyesül az oxigénnel.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Előállítása: iparban: levegőből,</a:t>
            </a:r>
          </a:p>
          <a:p>
            <a:pPr algn="l"/>
            <a:r>
              <a:rPr lang="hu-HU" sz="1800" dirty="0" smtClean="0">
                <a:solidFill>
                  <a:schemeClr val="tx1"/>
                </a:solidFill>
              </a:rPr>
              <a:t>Felhasználása: ammónia és salétromsav gyártása.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16465"/>
            <a:ext cx="3456383" cy="327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20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5004048" y="5085184"/>
            <a:ext cx="32595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A levegőbe kerülő nitrogén-oxidok a kén-dioxiddal együtt a savas esők kialakulásának fő okozói.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2482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2011707" y="3140968"/>
            <a:ext cx="3209933" cy="935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dirty="0" smtClean="0"/>
              <a:t>Nagy szerepük van (nyári időszakban) a szmog (füstköd) kialakulásában.</a:t>
            </a:r>
            <a:endParaRPr lang="hu-H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465" y="2708920"/>
            <a:ext cx="3352544" cy="22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églalap 5"/>
          <p:cNvSpPr/>
          <p:nvPr/>
        </p:nvSpPr>
        <p:spPr>
          <a:xfrm>
            <a:off x="2249838" y="1496194"/>
            <a:ext cx="3895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A hőerőművekben, a közlekedési eszközök motorjaiban az égés magas hőmérsékletén jelentős mennyiségű nitrogén-oxid képződik. </a:t>
            </a:r>
            <a:endParaRPr lang="hu-H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14" y="908720"/>
            <a:ext cx="2685678" cy="164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07" y="1496194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647508" y="11663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hu-HU" sz="3200" b="1" u="sng" dirty="0">
                <a:solidFill>
                  <a:prstClr val="black"/>
                </a:solidFill>
              </a:rPr>
              <a:t>A </a:t>
            </a:r>
            <a:r>
              <a:rPr lang="hu-HU" sz="3200" b="1" u="sng" dirty="0" smtClean="0">
                <a:solidFill>
                  <a:prstClr val="black"/>
                </a:solidFill>
              </a:rPr>
              <a:t>nitrogén-oxidok  </a:t>
            </a:r>
          </a:p>
          <a:p>
            <a:pPr lvl="0" algn="ctr"/>
            <a:r>
              <a:rPr lang="hu-HU" sz="2400" dirty="0" smtClean="0">
                <a:solidFill>
                  <a:prstClr val="black"/>
                </a:solidFill>
              </a:rPr>
              <a:t>mérgező </a:t>
            </a:r>
            <a:r>
              <a:rPr lang="hu-HU" sz="2400" dirty="0">
                <a:solidFill>
                  <a:prstClr val="black"/>
                </a:solidFill>
              </a:rPr>
              <a:t>gázok!!!</a:t>
            </a: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60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15816" y="332656"/>
            <a:ext cx="3096344" cy="576064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A salétromsav I.</a:t>
            </a:r>
            <a:endParaRPr lang="hu-HU" sz="320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043608" y="1340768"/>
            <a:ext cx="4320480" cy="4691063"/>
          </a:xfrm>
        </p:spPr>
        <p:txBody>
          <a:bodyPr>
            <a:normAutofit/>
          </a:bodyPr>
          <a:lstStyle/>
          <a:p>
            <a:r>
              <a:rPr lang="hu-HU" sz="2000" dirty="0" smtClean="0"/>
              <a:t>Képlete: HNO</a:t>
            </a:r>
            <a:r>
              <a:rPr lang="hu-HU" dirty="0" smtClean="0"/>
              <a:t>3</a:t>
            </a:r>
          </a:p>
          <a:p>
            <a:r>
              <a:rPr lang="hu-HU" sz="2000" dirty="0" smtClean="0"/>
              <a:t>Színe: színtelen,</a:t>
            </a:r>
          </a:p>
          <a:p>
            <a:r>
              <a:rPr lang="hu-HU" sz="2000" dirty="0" smtClean="0"/>
              <a:t>Szaga: szúrós szagú,</a:t>
            </a:r>
          </a:p>
          <a:p>
            <a:r>
              <a:rPr lang="hu-HU" sz="2000" dirty="0" smtClean="0"/>
              <a:t>A legtöményebb salétromsav: </a:t>
            </a:r>
          </a:p>
          <a:p>
            <a:r>
              <a:rPr lang="hu-HU" sz="2000" dirty="0"/>
              <a:t>	</a:t>
            </a:r>
            <a:r>
              <a:rPr lang="hu-HU" sz="2000" dirty="0" err="1" smtClean="0"/>
              <a:t>cc</a:t>
            </a:r>
            <a:r>
              <a:rPr lang="hu-HU" sz="2000" dirty="0" smtClean="0"/>
              <a:t>. HNO3 = 65 </a:t>
            </a:r>
            <a:r>
              <a:rPr lang="hu-HU" sz="2000" dirty="0" err="1" smtClean="0"/>
              <a:t>w%-os</a:t>
            </a:r>
            <a:r>
              <a:rPr lang="hu-HU" sz="2000" dirty="0" smtClean="0"/>
              <a:t>,</a:t>
            </a:r>
          </a:p>
          <a:p>
            <a:r>
              <a:rPr lang="hu-HU" sz="2000" dirty="0" smtClean="0"/>
              <a:t>Tárolása: sötét színű üvegben, mert 	fény  és hő hatására már 	szobahőmérsékleten bomlik!</a:t>
            </a:r>
          </a:p>
          <a:p>
            <a:r>
              <a:rPr lang="hu-HU" sz="2000" dirty="0" smtClean="0"/>
              <a:t>Maró hatású sav!</a:t>
            </a:r>
          </a:p>
          <a:p>
            <a:r>
              <a:rPr lang="hu-HU" sz="2000" dirty="0" smtClean="0"/>
              <a:t>Erélyes oxidálószer!</a:t>
            </a:r>
          </a:p>
          <a:p>
            <a:endParaRPr lang="hu-HU" sz="1800" dirty="0" smtClean="0"/>
          </a:p>
          <a:p>
            <a:endParaRPr lang="hu-HU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40768"/>
            <a:ext cx="2592288" cy="419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4056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13184" y="1124744"/>
            <a:ext cx="8507288" cy="504055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800" dirty="0" smtClean="0"/>
              <a:t>A salétromsav vízzel elegyedő vegyület.</a:t>
            </a:r>
          </a:p>
          <a:p>
            <a:endParaRPr lang="hu-HU" sz="2000" dirty="0" smtClean="0"/>
          </a:p>
          <a:p>
            <a:pPr algn="ctr"/>
            <a:endParaRPr lang="hu-HU" sz="2000" dirty="0"/>
          </a:p>
        </p:txBody>
      </p:sp>
      <p:sp>
        <p:nvSpPr>
          <p:cNvPr id="6" name="Cím 1"/>
          <p:cNvSpPr>
            <a:spLocks noGrp="1"/>
          </p:cNvSpPr>
          <p:nvPr>
            <p:ph type="title"/>
          </p:nvPr>
        </p:nvSpPr>
        <p:spPr>
          <a:xfrm>
            <a:off x="2555776" y="0"/>
            <a:ext cx="4032448" cy="692696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A salétromsav II.</a:t>
            </a:r>
            <a:endParaRPr lang="hu-HU" sz="32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971600" y="3717032"/>
            <a:ext cx="7056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salétromsav vegyületeit NITRÁTOKNAK nevezzük. A nitrátok robbanékony vegyületek!</a:t>
            </a:r>
          </a:p>
          <a:p>
            <a:r>
              <a:rPr lang="hu-HU" sz="2800" i="1" dirty="0" smtClean="0"/>
              <a:t>pl.: </a:t>
            </a:r>
            <a:r>
              <a:rPr lang="hu-HU" sz="2800" dirty="0" smtClean="0"/>
              <a:t>	ezüst-nitrát (AgNO</a:t>
            </a:r>
            <a:r>
              <a:rPr lang="hu-HU" sz="2000" dirty="0" smtClean="0"/>
              <a:t>3</a:t>
            </a:r>
            <a:r>
              <a:rPr lang="hu-HU" sz="2800" dirty="0" smtClean="0"/>
              <a:t>)</a:t>
            </a:r>
          </a:p>
          <a:p>
            <a:r>
              <a:rPr lang="hu-HU" sz="2800" dirty="0" smtClean="0"/>
              <a:t>	nátrium-nitrát (NaNO</a:t>
            </a:r>
            <a:r>
              <a:rPr lang="hu-HU" sz="2000" dirty="0" smtClean="0"/>
              <a:t>3</a:t>
            </a:r>
            <a:r>
              <a:rPr lang="hu-HU" sz="2800" dirty="0" smtClean="0"/>
              <a:t>)</a:t>
            </a:r>
          </a:p>
          <a:p>
            <a:r>
              <a:rPr lang="hu-HU" sz="2800" dirty="0" smtClean="0"/>
              <a:t>	</a:t>
            </a:r>
            <a:endParaRPr lang="hu-HU" sz="28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716016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SAVMARADÉKION</a:t>
            </a:r>
            <a:endParaRPr lang="hu-HU" dirty="0"/>
          </a:p>
        </p:txBody>
      </p:sp>
      <p:sp>
        <p:nvSpPr>
          <p:cNvPr id="12" name="Élőláb hely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392" y="1683643"/>
            <a:ext cx="7315200" cy="14573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-171400"/>
            <a:ext cx="9144000" cy="836712"/>
          </a:xfrm>
        </p:spPr>
        <p:txBody>
          <a:bodyPr>
            <a:noAutofit/>
          </a:bodyPr>
          <a:lstStyle/>
          <a:p>
            <a:pPr algn="ctr"/>
            <a:r>
              <a:rPr lang="hu-HU" sz="3200" dirty="0" smtClean="0"/>
              <a:t>Hogyan oldódnak a fémek salétromsavban?</a:t>
            </a:r>
            <a:endParaRPr lang="hu-H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5904656" cy="525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zövegdoboz 6"/>
          <p:cNvSpPr txBox="1"/>
          <p:nvPr/>
        </p:nvSpPr>
        <p:spPr>
          <a:xfrm>
            <a:off x="1187624" y="6093296"/>
            <a:ext cx="594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tömény (</a:t>
            </a:r>
            <a:r>
              <a:rPr lang="hu-HU" sz="2400" dirty="0" err="1" smtClean="0"/>
              <a:t>cc</a:t>
            </a:r>
            <a:r>
              <a:rPr lang="hu-HU" sz="2400" dirty="0" smtClean="0"/>
              <a:t>.) salétromsav a vasat passziválja.</a:t>
            </a:r>
            <a:endParaRPr lang="hu-HU" sz="240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23528" y="404664"/>
            <a:ext cx="8568952" cy="6048671"/>
          </a:xfrm>
        </p:spPr>
        <p:txBody>
          <a:bodyPr>
            <a:normAutofit/>
          </a:bodyPr>
          <a:lstStyle/>
          <a:p>
            <a:r>
              <a:rPr lang="hu-HU" sz="2400" dirty="0" smtClean="0"/>
              <a:t>Nemcsak a réz(Cu), hanem az ezüst(</a:t>
            </a:r>
            <a:r>
              <a:rPr lang="hu-HU" sz="2400" dirty="0" err="1" smtClean="0"/>
              <a:t>Ag</a:t>
            </a:r>
            <a:r>
              <a:rPr lang="hu-HU" sz="2400" dirty="0" smtClean="0"/>
              <a:t>) is feloldódik a tömény (</a:t>
            </a:r>
            <a:r>
              <a:rPr lang="hu-HU" sz="2400" dirty="0" err="1" smtClean="0"/>
              <a:t>cc</a:t>
            </a:r>
            <a:r>
              <a:rPr lang="hu-HU" sz="2400" dirty="0" smtClean="0"/>
              <a:t>.) salétromsavban, </a:t>
            </a:r>
            <a:r>
              <a:rPr lang="hu-HU" sz="2400" u="sng" dirty="0" smtClean="0"/>
              <a:t>az ARANY (Au) azonban nem!</a:t>
            </a:r>
          </a:p>
          <a:p>
            <a:r>
              <a:rPr lang="hu-HU" sz="2400" dirty="0" smtClean="0"/>
              <a:t>A salétromsavat ezért </a:t>
            </a:r>
            <a:r>
              <a:rPr lang="hu-HU" sz="2400" u="sng" dirty="0" smtClean="0"/>
              <a:t>VÁLASZTÓVÍZ</a:t>
            </a:r>
            <a:r>
              <a:rPr lang="hu-HU" sz="2400" dirty="0" smtClean="0"/>
              <a:t>nek is nevezik, mivel az ezüstöt elválasztja az aranytól.</a:t>
            </a:r>
          </a:p>
          <a:p>
            <a:r>
              <a:rPr lang="hu-HU" sz="2400" dirty="0" smtClean="0"/>
              <a:t>A KIRÁLYVÍZ oldja az aranyat és a platinát is.</a:t>
            </a:r>
          </a:p>
          <a:p>
            <a:r>
              <a:rPr lang="hu-HU" sz="2400" u="sng" dirty="0" smtClean="0"/>
              <a:t>KIRÁLYVÍZ</a:t>
            </a:r>
            <a:r>
              <a:rPr lang="hu-HU" sz="2400" dirty="0" smtClean="0"/>
              <a:t>: tömény salétromsav + tömény sósav 1:3 arányú elegye.</a:t>
            </a:r>
          </a:p>
          <a:p>
            <a:pPr algn="ctr"/>
            <a:r>
              <a:rPr lang="hu-HU" sz="3200" b="1" dirty="0" err="1" smtClean="0">
                <a:solidFill>
                  <a:srgbClr val="FF0000"/>
                </a:solidFill>
              </a:rPr>
              <a:t>cc</a:t>
            </a:r>
            <a:r>
              <a:rPr lang="hu-HU" sz="3200" b="1" dirty="0" smtClean="0">
                <a:solidFill>
                  <a:srgbClr val="FF0000"/>
                </a:solidFill>
              </a:rPr>
              <a:t>. HNO</a:t>
            </a:r>
            <a:r>
              <a:rPr lang="hu-HU" sz="2400" b="1" dirty="0" smtClean="0">
                <a:solidFill>
                  <a:srgbClr val="FF0000"/>
                </a:solidFill>
              </a:rPr>
              <a:t>3</a:t>
            </a:r>
            <a:r>
              <a:rPr lang="hu-HU" sz="3200" b="1" dirty="0" smtClean="0">
                <a:solidFill>
                  <a:srgbClr val="FF0000"/>
                </a:solidFill>
              </a:rPr>
              <a:t> : </a:t>
            </a:r>
            <a:r>
              <a:rPr lang="hu-HU" sz="3200" b="1" dirty="0" err="1" smtClean="0">
                <a:solidFill>
                  <a:srgbClr val="FF0000"/>
                </a:solidFill>
              </a:rPr>
              <a:t>cc</a:t>
            </a:r>
            <a:r>
              <a:rPr lang="hu-HU" sz="3200" b="1" dirty="0" smtClean="0">
                <a:solidFill>
                  <a:srgbClr val="FF0000"/>
                </a:solidFill>
              </a:rPr>
              <a:t>. HCl</a:t>
            </a:r>
          </a:p>
          <a:p>
            <a:pPr algn="ctr"/>
            <a:r>
              <a:rPr lang="hu-HU" sz="3200" b="1" dirty="0" smtClean="0">
                <a:solidFill>
                  <a:srgbClr val="FF0000"/>
                </a:solidFill>
              </a:rPr>
              <a:t>1 : 3</a:t>
            </a:r>
          </a:p>
          <a:p>
            <a:r>
              <a:rPr lang="hu-HU" sz="2400" b="1" dirty="0" smtClean="0"/>
              <a:t>A salétromsav a szerves anyagokat oxidálja, roncsolja.</a:t>
            </a:r>
            <a:r>
              <a:rPr lang="hu-HU" sz="2400" dirty="0" smtClean="0"/>
              <a:t> A bőrre kerülve sárga nyomot hagy, mivel a salétromsav egyes fehérjékkel sárga színű vegyületet alkot. A tömény sav nehezen gyógyuló sebet okoz.</a:t>
            </a:r>
            <a:endParaRPr lang="hu-HU" sz="2400" b="1" dirty="0" smtClean="0">
              <a:solidFill>
                <a:srgbClr val="FF0000"/>
              </a:solidFill>
            </a:endParaRPr>
          </a:p>
          <a:p>
            <a:pPr algn="ctr"/>
            <a:endParaRPr lang="hu-HU" sz="3200" b="1" dirty="0" smtClean="0">
              <a:solidFill>
                <a:srgbClr val="FF0000"/>
              </a:solidFill>
            </a:endParaRPr>
          </a:p>
          <a:p>
            <a:pPr algn="ctr"/>
            <a:endParaRPr lang="hu-HU" sz="3200" b="1" dirty="0" smtClean="0">
              <a:solidFill>
                <a:srgbClr val="FF0000"/>
              </a:solidFill>
            </a:endParaRPr>
          </a:p>
          <a:p>
            <a:endParaRPr lang="hu-HU" sz="2400" dirty="0" smtClean="0">
              <a:solidFill>
                <a:srgbClr val="FF0000"/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748883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u="sng" dirty="0" smtClean="0"/>
              <a:t>Salétromsavból gyártják: 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 pétisót (műtrágya) hatóanyaga: az ammónium-nitrát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endParaRPr lang="hu-HU" sz="2400" dirty="0" smtClean="0"/>
          </a:p>
          <a:p>
            <a:pPr>
              <a:buFont typeface="Arial" pitchFamily="34" charset="0"/>
              <a:buChar char="•"/>
            </a:pPr>
            <a:endParaRPr lang="hu-HU" sz="2400" dirty="0" smtClean="0"/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festék,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robbanószer,</a:t>
            </a:r>
          </a:p>
          <a:p>
            <a:pPr>
              <a:buFont typeface="Arial" pitchFamily="34" charset="0"/>
              <a:buChar char="•"/>
            </a:pPr>
            <a:r>
              <a:rPr lang="hu-HU" sz="2400" dirty="0" smtClean="0"/>
              <a:t>gyógyszer (értágító)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96752"/>
            <a:ext cx="744301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AutoShape 6" descr="https://www.mozaweb.hu/course/kemia_8/jpg_big/k8_075_4-u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12" name="AutoShape 8" descr="https://www.mozaweb.hu/course/kemia_8/jpg_big/k8_075_4-u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14" name="AutoShape 10" descr="https://www.mozaweb.hu/course/kemia_8/jpg_big/k8_075_4-u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516" name="AutoShape 12" descr="https://www.mozaweb.hu/course/kemia_8/jpg_big/k8_075_4-u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151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4420">
            <a:off x="7040543" y="2848617"/>
            <a:ext cx="1733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ttp://img01.eblog.hu/cache/w660x660/data/264/5185/14484089132531_49225192350915_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4699">
            <a:off x="309244" y="4844575"/>
            <a:ext cx="3167766" cy="1622870"/>
          </a:xfrm>
          <a:prstGeom prst="rect">
            <a:avLst/>
          </a:prstGeom>
          <a:noFill/>
        </p:spPr>
      </p:pic>
      <p:pic>
        <p:nvPicPr>
          <p:cNvPr id="21520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296209">
            <a:off x="3419872" y="2636912"/>
            <a:ext cx="2304256" cy="153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2" name="Picture 18" descr="http://www.vilaglex.hu/Lexikon/Kepek/Gyogys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7984" y="4437112"/>
            <a:ext cx="2222490" cy="1955791"/>
          </a:xfrm>
          <a:prstGeom prst="rect">
            <a:avLst/>
          </a:prstGeom>
          <a:noFill/>
        </p:spPr>
      </p:pic>
      <p:sp>
        <p:nvSpPr>
          <p:cNvPr id="14" name="Élőláb hely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95736" y="0"/>
            <a:ext cx="4572000" cy="584775"/>
          </a:xfrm>
          <a:prstGeom prst="rect">
            <a:avLst/>
          </a:prstGeom>
          <a:solidFill>
            <a:schemeClr val="accent2"/>
          </a:solidFill>
        </p:spPr>
        <p:txBody>
          <a:bodyPr>
            <a:spAutoFit/>
          </a:bodyPr>
          <a:lstStyle/>
          <a:p>
            <a:pPr lvl="0" algn="ctr"/>
            <a:r>
              <a:rPr lang="hu-HU" sz="3200" b="1" u="sng" cap="small" spc="600" dirty="0" smtClean="0">
                <a:solidFill>
                  <a:prstClr val="black"/>
                </a:solidFill>
              </a:rPr>
              <a:t>Érdekességek</a:t>
            </a:r>
            <a:r>
              <a:rPr lang="hu-HU" sz="3200" u="sng" dirty="0" smtClean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79512" y="821605"/>
            <a:ext cx="8784976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000" algn="just">
              <a:spcAft>
                <a:spcPts val="2400"/>
              </a:spcAft>
            </a:pPr>
            <a:r>
              <a:rPr lang="hu-HU" sz="2400" dirty="0" smtClean="0"/>
              <a:t>A </a:t>
            </a:r>
            <a:r>
              <a:rPr lang="hu-HU" sz="2400" b="1" dirty="0" err="1" smtClean="0"/>
              <a:t>dinitrogén-oxid</a:t>
            </a:r>
            <a:r>
              <a:rPr lang="hu-HU" sz="2400" b="1" dirty="0" smtClean="0"/>
              <a:t> </a:t>
            </a:r>
            <a:r>
              <a:rPr lang="hu-HU" sz="2400" dirty="0" smtClean="0"/>
              <a:t>(N</a:t>
            </a:r>
            <a:r>
              <a:rPr lang="hu-HU" dirty="0" smtClean="0"/>
              <a:t>2</a:t>
            </a:r>
            <a:r>
              <a:rPr lang="hu-HU" sz="2400" dirty="0" smtClean="0"/>
              <a:t>O) kellemes szagú gáz, amely belélegezve mámoros kábulatot okoz. Ezért „kéjgáznak” is nevezik. Kisebb műtéti beavatkozásoknál </a:t>
            </a:r>
            <a:r>
              <a:rPr lang="hu-HU" sz="2400" u="sng" dirty="0" smtClean="0"/>
              <a:t>altatásra</a:t>
            </a:r>
            <a:r>
              <a:rPr lang="hu-HU" sz="2400" dirty="0" smtClean="0"/>
              <a:t> ma is alkalmazzák. Fájdalomcsillapító hatása is van. Jelentős alkalmazási területe az, hogy versenyautók benzinvezetékébe fecskendezve </a:t>
            </a:r>
            <a:r>
              <a:rPr lang="hu-HU" sz="2400" u="sng" dirty="0" smtClean="0"/>
              <a:t>megnöveli a motor teljesítményét</a:t>
            </a:r>
            <a:r>
              <a:rPr lang="hu-HU" sz="2400" dirty="0" smtClean="0"/>
              <a:t>, így az autó nagyobb gyorsulását idézi elő.</a:t>
            </a:r>
          </a:p>
          <a:p>
            <a:pPr indent="180000" algn="just"/>
            <a:r>
              <a:rPr lang="hu-HU" sz="2400" dirty="0" smtClean="0"/>
              <a:t>A </a:t>
            </a:r>
            <a:r>
              <a:rPr lang="hu-HU" sz="2400" b="1" dirty="0" smtClean="0"/>
              <a:t>nitrogén-monoxid</a:t>
            </a:r>
            <a:r>
              <a:rPr lang="hu-HU" sz="2400" dirty="0" smtClean="0"/>
              <a:t> (NO) villámláskor keletkezik a levegőben. Oxigénnel </a:t>
            </a:r>
            <a:r>
              <a:rPr lang="hu-HU" sz="2400" b="1" dirty="0" smtClean="0"/>
              <a:t>nitrogén-dioxiddá</a:t>
            </a:r>
            <a:r>
              <a:rPr lang="hu-HU" sz="2400" dirty="0" smtClean="0"/>
              <a:t>(NO</a:t>
            </a:r>
            <a:r>
              <a:rPr lang="hu-HU" sz="2000" dirty="0" smtClean="0"/>
              <a:t>2</a:t>
            </a:r>
            <a:r>
              <a:rPr lang="hu-HU" sz="2400" dirty="0" smtClean="0"/>
              <a:t>) alakul, amely barna színű, mérgező gáz. Hozzájárul a szmog kialakulásához. Légzőszervi megbetegedéseket okoz. Ezek a gázok jelentős mennyiségben a tüzelés, a hulladékégetés és az autóközlekedés útján jutnak a levegőbe. Soha ne tartózkodj a működő motorok kipufogógázának közelében! A katalizátoros autók használatával csökkenthető a kipufogógázban a mérgező anyagok mennyisége.</a:t>
            </a:r>
          </a:p>
          <a:p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Készítette: Kothencz Edit</a:t>
            </a:r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284</Words>
  <Application>Microsoft Office PowerPoint</Application>
  <PresentationFormat>Diavetítés a képernyőre (4:3 oldalarány)</PresentationFormat>
  <Paragraphs>78</Paragraphs>
  <Slides>10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Office-téma</vt:lpstr>
      <vt:lpstr>A nitrogén  és  vegyületei </vt:lpstr>
      <vt:lpstr>A nitrogén főbb jellemzői</vt:lpstr>
      <vt:lpstr>PowerPoint bemutató</vt:lpstr>
      <vt:lpstr>A salétromsav I.</vt:lpstr>
      <vt:lpstr>A salétromsav II.</vt:lpstr>
      <vt:lpstr>Hogyan oldódnak a fémek salétromsavban?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nitrogén és vegyületei</dc:title>
  <dc:creator>tanar</dc:creator>
  <cp:lastModifiedBy>Kovács</cp:lastModifiedBy>
  <cp:revision>30</cp:revision>
  <dcterms:created xsi:type="dcterms:W3CDTF">2016-02-02T12:05:24Z</dcterms:created>
  <dcterms:modified xsi:type="dcterms:W3CDTF">2017-02-11T13:30:27Z</dcterms:modified>
</cp:coreProperties>
</file>