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2E4D-E2DC-4AC4-ACCE-DF1EA4B9C941}" type="datetimeFigureOut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9E757-688F-4CEB-9C7B-6B339D47A13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B2C9-2460-454B-95B1-494A4953AE92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1686-D17E-4435-BBC8-2D386C0A24B8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CC7C-0EC0-4E0D-ACA0-E29497D2F473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B133-EA18-44B2-B7F6-4473ADED856F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27FD-DEB5-4DEB-9AA0-452F58F7A3E1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5154-2ED0-46CC-856B-5522236E32A6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9FDE-921C-4245-8C2B-651B5B9BB502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DF1C-8DEC-4BF4-8D83-74C2D13BEE98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8348-79C2-4DE3-A931-31DC141A14FF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4B9-B233-4985-A67D-F9672C0BD26F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5B6D8-6A47-453F-B8B8-137949A454F7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BA955-0015-448B-A03E-34DC490D558F}" type="datetime1">
              <a:rPr lang="hu-HU" smtClean="0"/>
              <a:pPr/>
              <a:t>2016. 08. 28.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Készítette: Kothencz Edit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D7986-CCB4-4621-AEE4-3A61F0EED51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VP0YWK9UcW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6624736" cy="17281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8800" dirty="0" smtClean="0"/>
              <a:t>A SÓSAV</a:t>
            </a:r>
            <a:endParaRPr lang="hu-HU" sz="8800" dirty="0"/>
          </a:p>
        </p:txBody>
      </p:sp>
      <p:pic>
        <p:nvPicPr>
          <p:cNvPr id="13314" name="Picture 2" descr="Képtalálat a következőre: „sósav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284984"/>
            <a:ext cx="2389597" cy="2016224"/>
          </a:xfrm>
          <a:prstGeom prst="rect">
            <a:avLst/>
          </a:prstGeom>
          <a:noFill/>
        </p:spPr>
      </p:pic>
      <p:pic>
        <p:nvPicPr>
          <p:cNvPr id="13316" name="Picture 4" descr="Képtalálat a következőre: „sósav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4112">
            <a:off x="7223315" y="2244925"/>
            <a:ext cx="1362541" cy="4067286"/>
          </a:xfrm>
          <a:prstGeom prst="rect">
            <a:avLst/>
          </a:prstGeom>
          <a:noFill/>
        </p:spPr>
      </p:pic>
      <p:pic>
        <p:nvPicPr>
          <p:cNvPr id="13320" name="Picture 8" descr="Képtalálat a következőre: „sósav”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068960"/>
            <a:ext cx="2880320" cy="2880320"/>
          </a:xfrm>
          <a:prstGeom prst="rect">
            <a:avLst/>
          </a:prstGeom>
          <a:noFill/>
        </p:spPr>
      </p:pic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A hidrogén-klorid főbb jellemzői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Képlete: HCl, </a:t>
            </a:r>
            <a:r>
              <a:rPr lang="hu-HU" dirty="0" err="1" smtClean="0"/>
              <a:t>M</a:t>
            </a:r>
            <a:r>
              <a:rPr lang="hu-HU" baseline="-25000" dirty="0" err="1" smtClean="0"/>
              <a:t>HCl</a:t>
            </a:r>
            <a:r>
              <a:rPr lang="hu-HU" dirty="0" smtClean="0"/>
              <a:t>= 36,5 g/mol</a:t>
            </a:r>
          </a:p>
          <a:p>
            <a:r>
              <a:rPr lang="hu-HU" dirty="0" smtClean="0"/>
              <a:t>Színtelen</a:t>
            </a:r>
            <a:r>
              <a:rPr lang="hu-HU" dirty="0" smtClean="0"/>
              <a:t>, </a:t>
            </a:r>
          </a:p>
          <a:p>
            <a:r>
              <a:rPr lang="hu-HU" dirty="0" smtClean="0"/>
              <a:t>Szúrós szagú,</a:t>
            </a:r>
          </a:p>
          <a:p>
            <a:r>
              <a:rPr lang="hu-HU" dirty="0" smtClean="0"/>
              <a:t>Savanyú ízű gáz,</a:t>
            </a:r>
          </a:p>
          <a:p>
            <a:r>
              <a:rPr lang="hu-HU" dirty="0" smtClean="0"/>
              <a:t>A levegőnél nagyobb sűrűségű,</a:t>
            </a:r>
          </a:p>
          <a:p>
            <a:r>
              <a:rPr lang="hu-HU" dirty="0" smtClean="0"/>
              <a:t>Vízben kitűnően oldódik,</a:t>
            </a:r>
          </a:p>
          <a:p>
            <a:r>
              <a:rPr lang="hu-HU" dirty="0" smtClean="0"/>
              <a:t>Vizes oldata a SÓSAV,</a:t>
            </a:r>
          </a:p>
          <a:p>
            <a:r>
              <a:rPr lang="hu-HU" dirty="0" smtClean="0"/>
              <a:t>a sósav igen erős sav,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05400" y="1556792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forgalomba kerülő legtöményebb sósav </a:t>
            </a:r>
            <a:br>
              <a:rPr lang="hu-HU" dirty="0" smtClean="0"/>
            </a:br>
            <a:r>
              <a:rPr lang="hu-HU" dirty="0" smtClean="0"/>
              <a:t>38 </a:t>
            </a:r>
            <a:r>
              <a:rPr lang="hu-HU" dirty="0" err="1"/>
              <a:t>w</a:t>
            </a:r>
            <a:r>
              <a:rPr lang="hu-HU" dirty="0" err="1" smtClean="0"/>
              <a:t>%-os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tömény sósavból hidrogén-klorid gáz távozik, amely a levegő nedvességével azonnal ködöt képez. („füstölög”)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u="sng" dirty="0" smtClean="0"/>
              <a:t>A hidrogén-klorid reakcióija vízzel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326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u-HU" sz="9600" dirty="0" smtClean="0"/>
              <a:t>Hidrogén-klorid + víz                               oxóniumion + kloridion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764133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artalom helye 2"/>
          <p:cNvSpPr txBox="1">
            <a:spLocks/>
          </p:cNvSpPr>
          <p:nvPr/>
        </p:nvSpPr>
        <p:spPr>
          <a:xfrm>
            <a:off x="5076056" y="5733256"/>
            <a:ext cx="3096344" cy="5326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3200" dirty="0" smtClean="0"/>
              <a:t>Savmaradékion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Egyenes összekötő nyíllal 7"/>
          <p:cNvCxnSpPr/>
          <p:nvPr/>
        </p:nvCxnSpPr>
        <p:spPr>
          <a:xfrm flipV="1">
            <a:off x="7524328" y="4797152"/>
            <a:ext cx="0" cy="1008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3275856" y="1844824"/>
            <a:ext cx="17281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/>
              <a:t>F</a:t>
            </a:r>
            <a:r>
              <a:rPr lang="hu-HU" b="1" dirty="0" smtClean="0"/>
              <a:t>émekkel: </a:t>
            </a:r>
            <a:r>
              <a:rPr lang="hu-HU" dirty="0" smtClean="0"/>
              <a:t>kloridokat (sókat) képez. </a:t>
            </a:r>
          </a:p>
          <a:p>
            <a:pPr>
              <a:buNone/>
            </a:pPr>
            <a:r>
              <a:rPr lang="hu-HU" b="1" dirty="0" smtClean="0"/>
              <a:t>SÓ</a:t>
            </a:r>
            <a:r>
              <a:rPr lang="hu-HU" dirty="0" smtClean="0"/>
              <a:t> = pozitív töltésű fémion vagy ammóniumion és savmaradékion. </a:t>
            </a:r>
            <a:r>
              <a:rPr lang="hu-HU" dirty="0" smtClean="0">
                <a:hlinkClick r:id="rId2"/>
              </a:rPr>
              <a:t>Kísérlet: vas+sósav</a:t>
            </a:r>
            <a:endParaRPr lang="hu-HU" dirty="0" smtClean="0"/>
          </a:p>
          <a:p>
            <a:pPr>
              <a:buNone/>
            </a:pPr>
            <a:endParaRPr lang="hu-HU" b="1" dirty="0" smtClean="0"/>
          </a:p>
          <a:p>
            <a:pPr>
              <a:buNone/>
            </a:pPr>
            <a:endParaRPr lang="hu-HU" b="1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hu-HU" u="sng" dirty="0" smtClean="0"/>
              <a:t>A sósav fontosabb reakciói II.</a:t>
            </a:r>
            <a:endParaRPr lang="hu-HU" u="sng" dirty="0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3429000"/>
            <a:ext cx="7992888" cy="276676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Közömbösítés:</a:t>
            </a:r>
          </a:p>
          <a:p>
            <a:pPr algn="ctr">
              <a:buNone/>
            </a:pPr>
            <a:r>
              <a:rPr lang="hu-HU" dirty="0" smtClean="0"/>
              <a:t>     </a:t>
            </a:r>
            <a:r>
              <a:rPr lang="hu-HU" b="1" dirty="0" smtClean="0"/>
              <a:t>sav + bázis = só + víz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nátrium-hidroxid + sósav = nátrium-klorid + víz</a:t>
            </a:r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hu-HU" u="sng" dirty="0" smtClean="0"/>
              <a:t>A sósav fontosabb reakciói III.</a:t>
            </a:r>
            <a:endParaRPr lang="hu-HU" u="sng" dirty="0"/>
          </a:p>
        </p:txBody>
      </p:sp>
      <p:pic>
        <p:nvPicPr>
          <p:cNvPr id="17410" name="Picture 2" descr="Képtalálat a következőre: „sósav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56992"/>
            <a:ext cx="8244408" cy="62822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u-HU" dirty="0" smtClean="0"/>
              <a:t>A sósav számos fém-oxidot „felold”. (sav-bázis reakció). Ezt a tulajdonságát használják fel fémfelületek oxidrétegének eltávolítására. Az oxidréteg ugyanis a fémek hegesztését akadályozza.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hu-HU" u="sng" dirty="0" smtClean="0"/>
              <a:t>A sósav fontosabb reakciói IV.</a:t>
            </a:r>
            <a:endParaRPr lang="hu-HU" u="sng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933056"/>
            <a:ext cx="72485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u-HU" dirty="0" smtClean="0"/>
              <a:t>A sósav a mészkövet „oldja”, miközben szén-dioxidot tesz szabaddá belőle. A geológusok sósavval azonosítják a mészkövet. 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hu-HU" u="sng" dirty="0" smtClean="0"/>
              <a:t>A sósav fontosabb reakciói V.</a:t>
            </a:r>
            <a:endParaRPr lang="hu-HU" u="sng" dirty="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73016"/>
            <a:ext cx="8728598" cy="136815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/>
              <a:t>A sósav felhasználása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Fémipar,</a:t>
            </a:r>
          </a:p>
          <a:p>
            <a:r>
              <a:rPr lang="hu-HU" dirty="0" smtClean="0"/>
              <a:t>Bőripar,</a:t>
            </a:r>
          </a:p>
          <a:p>
            <a:r>
              <a:rPr lang="hu-HU" dirty="0" smtClean="0"/>
              <a:t>Műanyagipar,</a:t>
            </a:r>
          </a:p>
          <a:p>
            <a:r>
              <a:rPr lang="hu-HU" dirty="0" smtClean="0"/>
              <a:t>Festékipar,</a:t>
            </a:r>
          </a:p>
          <a:p>
            <a:r>
              <a:rPr lang="hu-HU" dirty="0" smtClean="0"/>
              <a:t>Gyógyszeripar,</a:t>
            </a:r>
          </a:p>
          <a:p>
            <a:r>
              <a:rPr lang="hu-HU" dirty="0" smtClean="0"/>
              <a:t>Háztartásokban: tisztítás, vízkőoldás.</a:t>
            </a:r>
            <a:endParaRPr lang="hu-HU" dirty="0"/>
          </a:p>
        </p:txBody>
      </p:sp>
      <p:pic>
        <p:nvPicPr>
          <p:cNvPr id="21508" name="Picture 4" descr="Képtalálat a következőre: „háztartási sósav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916832"/>
            <a:ext cx="2481064" cy="2481064"/>
          </a:xfrm>
          <a:prstGeom prst="rect">
            <a:avLst/>
          </a:prstGeom>
          <a:noFill/>
        </p:spPr>
      </p:pic>
      <p:pic>
        <p:nvPicPr>
          <p:cNvPr id="21510" name="Picture 6" descr="Képtalálat a következőre: „háztartási sósav gyógyszeripar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276872"/>
            <a:ext cx="2677736" cy="1589906"/>
          </a:xfrm>
          <a:prstGeom prst="rect">
            <a:avLst/>
          </a:prstGeom>
          <a:noFill/>
        </p:spPr>
      </p:pic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u="sng" dirty="0" smtClean="0"/>
              <a:t>A leckében előforduló vegyületek képlete, neve</a:t>
            </a:r>
            <a:endParaRPr lang="hu-HU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HCl</a:t>
            </a:r>
            <a:r>
              <a:rPr lang="hu-HU" baseline="-25000" dirty="0" smtClean="0"/>
              <a:t>(g)</a:t>
            </a:r>
            <a:r>
              <a:rPr lang="hu-HU" dirty="0" smtClean="0"/>
              <a:t>: hidrogén-klorid</a:t>
            </a:r>
          </a:p>
          <a:p>
            <a:r>
              <a:rPr lang="hu-HU" dirty="0" smtClean="0"/>
              <a:t>FeCl</a:t>
            </a:r>
            <a:r>
              <a:rPr lang="hu-HU" baseline="-25000" dirty="0" smtClean="0"/>
              <a:t>2</a:t>
            </a:r>
            <a:r>
              <a:rPr lang="hu-HU" dirty="0" smtClean="0"/>
              <a:t>: vas(II)-klorid</a:t>
            </a:r>
          </a:p>
          <a:p>
            <a:r>
              <a:rPr lang="hu-HU" dirty="0" smtClean="0"/>
              <a:t>AlCl</a:t>
            </a:r>
            <a:r>
              <a:rPr lang="hu-HU" baseline="-25000" dirty="0" smtClean="0"/>
              <a:t>3</a:t>
            </a:r>
            <a:r>
              <a:rPr lang="hu-HU" dirty="0" smtClean="0"/>
              <a:t>: alumínium-klorid</a:t>
            </a:r>
          </a:p>
          <a:p>
            <a:r>
              <a:rPr lang="hu-HU" dirty="0" smtClean="0"/>
              <a:t>NaOH: nátrium-hidroxid</a:t>
            </a:r>
          </a:p>
          <a:p>
            <a:r>
              <a:rPr lang="hu-HU" dirty="0" smtClean="0"/>
              <a:t>NaCl: nátrium-klorid; hétköznapi neve: konyhasó, kősó</a:t>
            </a:r>
          </a:p>
          <a:p>
            <a:r>
              <a:rPr lang="hu-HU" dirty="0" smtClean="0"/>
              <a:t>CuO: réz-oxid</a:t>
            </a:r>
          </a:p>
          <a:p>
            <a:r>
              <a:rPr lang="hu-HU" dirty="0" smtClean="0"/>
              <a:t>CuCl</a:t>
            </a:r>
            <a:r>
              <a:rPr lang="hu-HU" baseline="-25000" dirty="0" smtClean="0"/>
              <a:t>2</a:t>
            </a:r>
            <a:r>
              <a:rPr lang="hu-HU" dirty="0" smtClean="0"/>
              <a:t>: </a:t>
            </a:r>
            <a:r>
              <a:rPr lang="hu-HU" dirty="0" smtClean="0">
                <a:solidFill>
                  <a:srgbClr val="00B050"/>
                </a:solidFill>
              </a:rPr>
              <a:t>réz-klorid</a:t>
            </a:r>
          </a:p>
          <a:p>
            <a:r>
              <a:rPr lang="hu-HU" dirty="0" smtClean="0"/>
              <a:t>CaCl2: kalcium-klorid</a:t>
            </a:r>
          </a:p>
          <a:p>
            <a:r>
              <a:rPr lang="hu-HU" dirty="0" smtClean="0"/>
              <a:t>CaCO3: kalcium-karbonát; hétköznapi neve: mészkő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D7986-CCB4-4621-AEE4-3A61F0EED510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Készítette: Kothencz Edit</a:t>
            </a:r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281</Words>
  <Application>Microsoft Office PowerPoint</Application>
  <PresentationFormat>Diavetítés a képernyőre (4:3 oldalarány)</PresentationFormat>
  <Paragraphs>63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A SÓSAV</vt:lpstr>
      <vt:lpstr>A hidrogén-klorid főbb jellemzői</vt:lpstr>
      <vt:lpstr>A hidrogén-klorid reakcióija vízzel</vt:lpstr>
      <vt:lpstr>A sósav fontosabb reakciói II.</vt:lpstr>
      <vt:lpstr>A sósav fontosabb reakciói III.</vt:lpstr>
      <vt:lpstr>A sósav fontosabb reakciói IV.</vt:lpstr>
      <vt:lpstr>A sósav fontosabb reakciói V.</vt:lpstr>
      <vt:lpstr>A sósav felhasználása</vt:lpstr>
      <vt:lpstr>A leckében előforduló vegyületek képlete, neve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SÓSAV</dc:title>
  <dc:creator>Leo</dc:creator>
  <cp:lastModifiedBy>Leo</cp:lastModifiedBy>
  <cp:revision>12</cp:revision>
  <dcterms:created xsi:type="dcterms:W3CDTF">2016-08-28T10:19:37Z</dcterms:created>
  <dcterms:modified xsi:type="dcterms:W3CDTF">2016-08-28T12:08:20Z</dcterms:modified>
</cp:coreProperties>
</file>